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 id="2147483673" r:id="rId3"/>
    <p:sldMasterId id="2147483685" r:id="rId4"/>
    <p:sldMasterId id="2147483723" r:id="rId5"/>
    <p:sldMasterId id="2147483831" r:id="rId6"/>
    <p:sldMasterId id="2147483855" r:id="rId7"/>
    <p:sldMasterId id="2147483867" r:id="rId8"/>
    <p:sldMasterId id="2147483879" r:id="rId9"/>
    <p:sldMasterId id="2147483891" r:id="rId10"/>
    <p:sldMasterId id="2147483903" r:id="rId11"/>
    <p:sldMasterId id="2147483915" r:id="rId12"/>
    <p:sldMasterId id="2147483927" r:id="rId13"/>
    <p:sldMasterId id="2147483939" r:id="rId14"/>
    <p:sldMasterId id="2147483963" r:id="rId15"/>
    <p:sldMasterId id="2147483975" r:id="rId16"/>
    <p:sldMasterId id="2147483999" r:id="rId17"/>
  </p:sldMasterIdLst>
  <p:notesMasterIdLst>
    <p:notesMasterId r:id="rId75"/>
  </p:notesMasterIdLst>
  <p:sldIdLst>
    <p:sldId id="290" r:id="rId18"/>
    <p:sldId id="402" r:id="rId19"/>
    <p:sldId id="405" r:id="rId20"/>
    <p:sldId id="388" r:id="rId21"/>
    <p:sldId id="406" r:id="rId22"/>
    <p:sldId id="334" r:id="rId23"/>
    <p:sldId id="408" r:id="rId24"/>
    <p:sldId id="386" r:id="rId25"/>
    <p:sldId id="409" r:id="rId26"/>
    <p:sldId id="262" r:id="rId27"/>
    <p:sldId id="283" r:id="rId28"/>
    <p:sldId id="401" r:id="rId29"/>
    <p:sldId id="354" r:id="rId30"/>
    <p:sldId id="412" r:id="rId31"/>
    <p:sldId id="396" r:id="rId32"/>
    <p:sldId id="413" r:id="rId33"/>
    <p:sldId id="389" r:id="rId34"/>
    <p:sldId id="430" r:id="rId35"/>
    <p:sldId id="295" r:id="rId36"/>
    <p:sldId id="269" r:id="rId37"/>
    <p:sldId id="297" r:id="rId38"/>
    <p:sldId id="318" r:id="rId39"/>
    <p:sldId id="415" r:id="rId40"/>
    <p:sldId id="416" r:id="rId41"/>
    <p:sldId id="417" r:id="rId42"/>
    <p:sldId id="418" r:id="rId43"/>
    <p:sldId id="419" r:id="rId44"/>
    <p:sldId id="324" r:id="rId45"/>
    <p:sldId id="432" r:id="rId46"/>
    <p:sldId id="299" r:id="rId47"/>
    <p:sldId id="308" r:id="rId48"/>
    <p:sldId id="350" r:id="rId49"/>
    <p:sldId id="342" r:id="rId50"/>
    <p:sldId id="431" r:id="rId51"/>
    <p:sldId id="344" r:id="rId52"/>
    <p:sldId id="312" r:id="rId53"/>
    <p:sldId id="313" r:id="rId54"/>
    <p:sldId id="314" r:id="rId55"/>
    <p:sldId id="315" r:id="rId56"/>
    <p:sldId id="347" r:id="rId57"/>
    <p:sldId id="345" r:id="rId58"/>
    <p:sldId id="346" r:id="rId59"/>
    <p:sldId id="348" r:id="rId60"/>
    <p:sldId id="349" r:id="rId61"/>
    <p:sldId id="427" r:id="rId62"/>
    <p:sldId id="366" r:id="rId63"/>
    <p:sldId id="400" r:id="rId64"/>
    <p:sldId id="428" r:id="rId65"/>
    <p:sldId id="278" r:id="rId66"/>
    <p:sldId id="429" r:id="rId67"/>
    <p:sldId id="391" r:id="rId68"/>
    <p:sldId id="327" r:id="rId69"/>
    <p:sldId id="329" r:id="rId70"/>
    <p:sldId id="394" r:id="rId71"/>
    <p:sldId id="393" r:id="rId72"/>
    <p:sldId id="331" r:id="rId73"/>
    <p:sldId id="339" r:id="rId7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Frodge" initials="C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14" autoAdjust="0"/>
    <p:restoredTop sz="90015" autoAdjust="0"/>
  </p:normalViewPr>
  <p:slideViewPr>
    <p:cSldViewPr snapToGrid="0" snapToObjects="1">
      <p:cViewPr varScale="1">
        <p:scale>
          <a:sx n="102" d="100"/>
          <a:sy n="102" d="100"/>
        </p:scale>
        <p:origin x="1912" y="184"/>
      </p:cViewPr>
      <p:guideLst>
        <p:guide orient="horz" pos="2160"/>
        <p:guide pos="2880"/>
      </p:guideLst>
    </p:cSldViewPr>
  </p:slideViewPr>
  <p:notesTextViewPr>
    <p:cViewPr>
      <p:scale>
        <a:sx n="3" d="2"/>
        <a:sy n="3" d="2"/>
      </p:scale>
      <p:origin x="0" y="0"/>
    </p:cViewPr>
  </p:notesTextViewPr>
  <p:sorterViewPr>
    <p:cViewPr varScale="1">
      <p:scale>
        <a:sx n="1" d="1"/>
        <a:sy n="1" d="1"/>
      </p:scale>
      <p:origin x="0" y="-95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23FB2-DB3C-4B1C-86A4-D2BE551FF2CE}" type="doc">
      <dgm:prSet loTypeId="urn:microsoft.com/office/officeart/2005/8/layout/venn1" loCatId="relationship" qsTypeId="urn:microsoft.com/office/officeart/2005/8/quickstyle/simple1" qsCatId="simple" csTypeId="urn:microsoft.com/office/officeart/2005/8/colors/accent1_1" csCatId="accent1" phldr="1"/>
      <dgm:spPr/>
    </dgm:pt>
    <dgm:pt modelId="{9221992F-0011-40C5-9644-A654D84E50B8}">
      <dgm:prSet phldrT="[Text]" custT="1"/>
      <dgm:spPr/>
      <dgm:t>
        <a:bodyPr/>
        <a:lstStyle/>
        <a:p>
          <a:r>
            <a:rPr lang="en-US" sz="2000" dirty="0"/>
            <a:t>Nurture Healthy Relationships</a:t>
          </a:r>
        </a:p>
      </dgm:t>
    </dgm:pt>
    <dgm:pt modelId="{7FC2737D-66EE-4E57-9C14-A6CB8F0DC100}" type="parTrans" cxnId="{42ACD84E-206E-480D-9C1B-0CF6820604B9}">
      <dgm:prSet/>
      <dgm:spPr/>
      <dgm:t>
        <a:bodyPr/>
        <a:lstStyle/>
        <a:p>
          <a:endParaRPr lang="en-US"/>
        </a:p>
      </dgm:t>
    </dgm:pt>
    <dgm:pt modelId="{B64A1742-1719-4B0C-B442-299FC5EE83E9}" type="sibTrans" cxnId="{42ACD84E-206E-480D-9C1B-0CF6820604B9}">
      <dgm:prSet/>
      <dgm:spPr/>
      <dgm:t>
        <a:bodyPr/>
        <a:lstStyle/>
        <a:p>
          <a:endParaRPr lang="en-US"/>
        </a:p>
      </dgm:t>
    </dgm:pt>
    <dgm:pt modelId="{07F53B46-51E8-4FD9-9D9D-79F2C3358DE9}">
      <dgm:prSet phldrT="[Text]" custT="1"/>
      <dgm:spPr/>
      <dgm:t>
        <a:bodyPr/>
        <a:lstStyle/>
        <a:p>
          <a:r>
            <a:rPr lang="en-US" sz="2000" dirty="0"/>
            <a:t>Create just and equitable learning environments</a:t>
          </a:r>
        </a:p>
      </dgm:t>
    </dgm:pt>
    <dgm:pt modelId="{2820C711-A804-4ED1-8904-D15503FC641B}" type="parTrans" cxnId="{FA0C618F-5B10-4EAF-B62A-474FCB79FB87}">
      <dgm:prSet/>
      <dgm:spPr/>
      <dgm:t>
        <a:bodyPr/>
        <a:lstStyle/>
        <a:p>
          <a:endParaRPr lang="en-US"/>
        </a:p>
      </dgm:t>
    </dgm:pt>
    <dgm:pt modelId="{80CD6E88-0A5E-48D1-8A2D-23AC70B30FB4}" type="sibTrans" cxnId="{FA0C618F-5B10-4EAF-B62A-474FCB79FB87}">
      <dgm:prSet/>
      <dgm:spPr/>
      <dgm:t>
        <a:bodyPr/>
        <a:lstStyle/>
        <a:p>
          <a:endParaRPr lang="en-US"/>
        </a:p>
      </dgm:t>
    </dgm:pt>
    <dgm:pt modelId="{E44670A5-7295-4B34-A4CA-CEE080DEDDF4}">
      <dgm:prSet phldrT="[Text]" custT="1"/>
      <dgm:spPr/>
      <dgm:t>
        <a:bodyPr/>
        <a:lstStyle/>
        <a:p>
          <a:r>
            <a:rPr lang="en-US" sz="2000" dirty="0"/>
            <a:t>Repair harm and transform conflict</a:t>
          </a:r>
        </a:p>
      </dgm:t>
    </dgm:pt>
    <dgm:pt modelId="{15B64CD0-1E28-485C-A442-134DA0569003}" type="parTrans" cxnId="{CCFC72C1-933D-4A9A-927B-C702DE2DA56A}">
      <dgm:prSet/>
      <dgm:spPr/>
      <dgm:t>
        <a:bodyPr/>
        <a:lstStyle/>
        <a:p>
          <a:endParaRPr lang="en-US"/>
        </a:p>
      </dgm:t>
    </dgm:pt>
    <dgm:pt modelId="{913052B1-18E1-40EB-BA5E-358EB38E3A4D}" type="sibTrans" cxnId="{CCFC72C1-933D-4A9A-927B-C702DE2DA56A}">
      <dgm:prSet/>
      <dgm:spPr/>
      <dgm:t>
        <a:bodyPr/>
        <a:lstStyle/>
        <a:p>
          <a:endParaRPr lang="en-US"/>
        </a:p>
      </dgm:t>
    </dgm:pt>
    <dgm:pt modelId="{62A4A6FC-BD8A-45BC-9474-A55A7287C95D}" type="pres">
      <dgm:prSet presAssocID="{34123FB2-DB3C-4B1C-86A4-D2BE551FF2CE}" presName="compositeShape" presStyleCnt="0">
        <dgm:presLayoutVars>
          <dgm:chMax val="7"/>
          <dgm:dir/>
          <dgm:resizeHandles val="exact"/>
        </dgm:presLayoutVars>
      </dgm:prSet>
      <dgm:spPr/>
    </dgm:pt>
    <dgm:pt modelId="{C0A5C83D-5F52-40DD-9A28-48E97F549CD1}" type="pres">
      <dgm:prSet presAssocID="{9221992F-0011-40C5-9644-A654D84E50B8}" presName="circ1" presStyleLbl="vennNode1" presStyleIdx="0" presStyleCnt="3" custScaleX="102061" custScaleY="103073" custLinFactNeighborX="1101" custLinFactNeighborY="-12452"/>
      <dgm:spPr/>
    </dgm:pt>
    <dgm:pt modelId="{485CD483-A46C-4898-85F9-31244C7A9A85}" type="pres">
      <dgm:prSet presAssocID="{9221992F-0011-40C5-9644-A654D84E50B8}" presName="circ1Tx" presStyleLbl="revTx" presStyleIdx="0" presStyleCnt="0">
        <dgm:presLayoutVars>
          <dgm:chMax val="0"/>
          <dgm:chPref val="0"/>
          <dgm:bulletEnabled val="1"/>
        </dgm:presLayoutVars>
      </dgm:prSet>
      <dgm:spPr/>
    </dgm:pt>
    <dgm:pt modelId="{383D99D8-A653-4D1B-BC22-DA6B86DFB0E6}" type="pres">
      <dgm:prSet presAssocID="{07F53B46-51E8-4FD9-9D9D-79F2C3358DE9}" presName="circ2" presStyleLbl="vennNode1" presStyleIdx="1" presStyleCnt="3" custScaleX="106393" custScaleY="98061" custLinFactNeighborX="8080" custLinFactNeighborY="-11214"/>
      <dgm:spPr/>
    </dgm:pt>
    <dgm:pt modelId="{20DD1BD3-3AB4-4E40-B877-130D3646EFA0}" type="pres">
      <dgm:prSet presAssocID="{07F53B46-51E8-4FD9-9D9D-79F2C3358DE9}" presName="circ2Tx" presStyleLbl="revTx" presStyleIdx="0" presStyleCnt="0">
        <dgm:presLayoutVars>
          <dgm:chMax val="0"/>
          <dgm:chPref val="0"/>
          <dgm:bulletEnabled val="1"/>
        </dgm:presLayoutVars>
      </dgm:prSet>
      <dgm:spPr/>
    </dgm:pt>
    <dgm:pt modelId="{C19EF3B5-1197-4E39-A601-DF21964CE242}" type="pres">
      <dgm:prSet presAssocID="{E44670A5-7295-4B34-A4CA-CEE080DEDDF4}" presName="circ3" presStyleLbl="vennNode1" presStyleIdx="2" presStyleCnt="3" custScaleX="102034" custScaleY="98925" custLinFactNeighborX="-6381" custLinFactNeighborY="-9228"/>
      <dgm:spPr/>
    </dgm:pt>
    <dgm:pt modelId="{1B4DC5C3-B6D7-484F-A549-6AD4D72BD514}" type="pres">
      <dgm:prSet presAssocID="{E44670A5-7295-4B34-A4CA-CEE080DEDDF4}" presName="circ3Tx" presStyleLbl="revTx" presStyleIdx="0" presStyleCnt="0">
        <dgm:presLayoutVars>
          <dgm:chMax val="0"/>
          <dgm:chPref val="0"/>
          <dgm:bulletEnabled val="1"/>
        </dgm:presLayoutVars>
      </dgm:prSet>
      <dgm:spPr/>
    </dgm:pt>
  </dgm:ptLst>
  <dgm:cxnLst>
    <dgm:cxn modelId="{3A113824-638B-485D-88BE-A39E8595AAA6}" type="presOf" srcId="{E44670A5-7295-4B34-A4CA-CEE080DEDDF4}" destId="{1B4DC5C3-B6D7-484F-A549-6AD4D72BD514}" srcOrd="1" destOrd="0" presId="urn:microsoft.com/office/officeart/2005/8/layout/venn1"/>
    <dgm:cxn modelId="{079A9F25-92F1-4D0F-BB63-46AAA1FA30A5}" type="presOf" srcId="{34123FB2-DB3C-4B1C-86A4-D2BE551FF2CE}" destId="{62A4A6FC-BD8A-45BC-9474-A55A7287C95D}" srcOrd="0" destOrd="0" presId="urn:microsoft.com/office/officeart/2005/8/layout/venn1"/>
    <dgm:cxn modelId="{88851035-50BD-4FCD-B501-2C943A9FAA29}" type="presOf" srcId="{9221992F-0011-40C5-9644-A654D84E50B8}" destId="{485CD483-A46C-4898-85F9-31244C7A9A85}" srcOrd="1" destOrd="0" presId="urn:microsoft.com/office/officeart/2005/8/layout/venn1"/>
    <dgm:cxn modelId="{42ACD84E-206E-480D-9C1B-0CF6820604B9}" srcId="{34123FB2-DB3C-4B1C-86A4-D2BE551FF2CE}" destId="{9221992F-0011-40C5-9644-A654D84E50B8}" srcOrd="0" destOrd="0" parTransId="{7FC2737D-66EE-4E57-9C14-A6CB8F0DC100}" sibTransId="{B64A1742-1719-4B0C-B442-299FC5EE83E9}"/>
    <dgm:cxn modelId="{B8902A6A-A814-4514-98DF-656D4AFB4D97}" type="presOf" srcId="{07F53B46-51E8-4FD9-9D9D-79F2C3358DE9}" destId="{20DD1BD3-3AB4-4E40-B877-130D3646EFA0}" srcOrd="1" destOrd="0" presId="urn:microsoft.com/office/officeart/2005/8/layout/venn1"/>
    <dgm:cxn modelId="{45A4FF7D-56A2-4F04-B99C-C4254C6C37C3}" type="presOf" srcId="{07F53B46-51E8-4FD9-9D9D-79F2C3358DE9}" destId="{383D99D8-A653-4D1B-BC22-DA6B86DFB0E6}" srcOrd="0" destOrd="0" presId="urn:microsoft.com/office/officeart/2005/8/layout/venn1"/>
    <dgm:cxn modelId="{FA0C618F-5B10-4EAF-B62A-474FCB79FB87}" srcId="{34123FB2-DB3C-4B1C-86A4-D2BE551FF2CE}" destId="{07F53B46-51E8-4FD9-9D9D-79F2C3358DE9}" srcOrd="1" destOrd="0" parTransId="{2820C711-A804-4ED1-8904-D15503FC641B}" sibTransId="{80CD6E88-0A5E-48D1-8A2D-23AC70B30FB4}"/>
    <dgm:cxn modelId="{CCFC72C1-933D-4A9A-927B-C702DE2DA56A}" srcId="{34123FB2-DB3C-4B1C-86A4-D2BE551FF2CE}" destId="{E44670A5-7295-4B34-A4CA-CEE080DEDDF4}" srcOrd="2" destOrd="0" parTransId="{15B64CD0-1E28-485C-A442-134DA0569003}" sibTransId="{913052B1-18E1-40EB-BA5E-358EB38E3A4D}"/>
    <dgm:cxn modelId="{E08069E0-D209-47E2-8733-5E6FE1FD8805}" type="presOf" srcId="{E44670A5-7295-4B34-A4CA-CEE080DEDDF4}" destId="{C19EF3B5-1197-4E39-A601-DF21964CE242}" srcOrd="0" destOrd="0" presId="urn:microsoft.com/office/officeart/2005/8/layout/venn1"/>
    <dgm:cxn modelId="{CD9033F2-DDC0-456D-AD15-441E2C9A81AC}" type="presOf" srcId="{9221992F-0011-40C5-9644-A654D84E50B8}" destId="{C0A5C83D-5F52-40DD-9A28-48E97F549CD1}" srcOrd="0" destOrd="0" presId="urn:microsoft.com/office/officeart/2005/8/layout/venn1"/>
    <dgm:cxn modelId="{24E6CAB3-4970-4188-A7BE-FE03305C43DA}" type="presParOf" srcId="{62A4A6FC-BD8A-45BC-9474-A55A7287C95D}" destId="{C0A5C83D-5F52-40DD-9A28-48E97F549CD1}" srcOrd="0" destOrd="0" presId="urn:microsoft.com/office/officeart/2005/8/layout/venn1"/>
    <dgm:cxn modelId="{503B04BE-7AAA-4FCF-B5D8-09FC993ABE38}" type="presParOf" srcId="{62A4A6FC-BD8A-45BC-9474-A55A7287C95D}" destId="{485CD483-A46C-4898-85F9-31244C7A9A85}" srcOrd="1" destOrd="0" presId="urn:microsoft.com/office/officeart/2005/8/layout/venn1"/>
    <dgm:cxn modelId="{E4752DA3-40A1-4845-82B6-2BA74FA5D0AE}" type="presParOf" srcId="{62A4A6FC-BD8A-45BC-9474-A55A7287C95D}" destId="{383D99D8-A653-4D1B-BC22-DA6B86DFB0E6}" srcOrd="2" destOrd="0" presId="urn:microsoft.com/office/officeart/2005/8/layout/venn1"/>
    <dgm:cxn modelId="{8FC6F76A-A24E-46E7-986F-015A44F14AA4}" type="presParOf" srcId="{62A4A6FC-BD8A-45BC-9474-A55A7287C95D}" destId="{20DD1BD3-3AB4-4E40-B877-130D3646EFA0}" srcOrd="3" destOrd="0" presId="urn:microsoft.com/office/officeart/2005/8/layout/venn1"/>
    <dgm:cxn modelId="{77CA1879-389E-456E-AD3A-87F4F6075DBF}" type="presParOf" srcId="{62A4A6FC-BD8A-45BC-9474-A55A7287C95D}" destId="{C19EF3B5-1197-4E39-A601-DF21964CE242}" srcOrd="4" destOrd="0" presId="urn:microsoft.com/office/officeart/2005/8/layout/venn1"/>
    <dgm:cxn modelId="{9F8037D4-4E5A-4FA0-9B96-6928744AE879}" type="presParOf" srcId="{62A4A6FC-BD8A-45BC-9474-A55A7287C95D}" destId="{1B4DC5C3-B6D7-484F-A549-6AD4D72BD51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7051DD-3954-D24F-A43E-E88547988107}" type="doc">
      <dgm:prSet loTypeId="urn:microsoft.com/office/officeart/2005/8/layout/hList1" loCatId="" qsTypeId="urn:microsoft.com/office/officeart/2005/8/quickstyle/simple4" qsCatId="simple" csTypeId="urn:microsoft.com/office/officeart/2005/8/colors/accent3_4" csCatId="accent3" phldr="1"/>
      <dgm:spPr/>
      <dgm:t>
        <a:bodyPr/>
        <a:lstStyle/>
        <a:p>
          <a:endParaRPr lang="en-US"/>
        </a:p>
      </dgm:t>
    </dgm:pt>
    <dgm:pt modelId="{EC797C88-B21F-DC47-8FDE-D52C938F8AF2}">
      <dgm:prSet phldrT="[Text]" custT="1"/>
      <dgm:spPr>
        <a:gradFill rotWithShape="0">
          <a:gsLst>
            <a:gs pos="0">
              <a:schemeClr val="accent3">
                <a:lumMod val="75000"/>
              </a:schemeClr>
            </a:gs>
            <a:gs pos="100000">
              <a:schemeClr val="accent3">
                <a:shade val="50000"/>
                <a:hueOff val="0"/>
                <a:satOff val="0"/>
                <a:lumOff val="0"/>
                <a:alphaOff val="0"/>
                <a:tint val="50000"/>
                <a:shade val="100000"/>
                <a:satMod val="350000"/>
              </a:schemeClr>
            </a:gs>
          </a:gsLst>
        </a:gradFill>
      </dgm:spPr>
      <dgm:t>
        <a:bodyPr/>
        <a:lstStyle/>
        <a:p>
          <a:r>
            <a:rPr lang="en-US" sz="2400" dirty="0">
              <a:solidFill>
                <a:schemeClr val="tx1"/>
              </a:solidFill>
            </a:rPr>
            <a:t>ZERO TOLERANCE Policies</a:t>
          </a:r>
        </a:p>
      </dgm:t>
    </dgm:pt>
    <dgm:pt modelId="{A8F1D7FE-4E3F-4349-A625-F66993E9C74B}" type="parTrans" cxnId="{CFAD59DD-0A2C-B641-AC09-769BFE8D0811}">
      <dgm:prSet/>
      <dgm:spPr/>
      <dgm:t>
        <a:bodyPr/>
        <a:lstStyle/>
        <a:p>
          <a:endParaRPr lang="en-US"/>
        </a:p>
      </dgm:t>
    </dgm:pt>
    <dgm:pt modelId="{E4867DD5-A426-3044-B509-214BECE9F5CB}" type="sibTrans" cxnId="{CFAD59DD-0A2C-B641-AC09-769BFE8D0811}">
      <dgm:prSet/>
      <dgm:spPr/>
      <dgm:t>
        <a:bodyPr/>
        <a:lstStyle/>
        <a:p>
          <a:endParaRPr lang="en-US"/>
        </a:p>
      </dgm:t>
    </dgm:pt>
    <dgm:pt modelId="{4E6766DD-2E82-D440-983E-B43B2AF3BF9A}">
      <dgm:prSet phldrT="[Text]" custT="1"/>
      <dgm:spPr/>
      <dgm:t>
        <a:bodyPr/>
        <a:lstStyle/>
        <a:p>
          <a:r>
            <a:rPr lang="en-US" sz="2400" dirty="0"/>
            <a:t>“One strike and you’re out” regardless of the situation or past history</a:t>
          </a:r>
        </a:p>
      </dgm:t>
    </dgm:pt>
    <dgm:pt modelId="{BF8F20FA-1B24-BC4A-9A3B-2932EC77F9EE}" type="parTrans" cxnId="{C87D4B50-2181-D64A-BA2A-780E61DF3371}">
      <dgm:prSet/>
      <dgm:spPr/>
      <dgm:t>
        <a:bodyPr/>
        <a:lstStyle/>
        <a:p>
          <a:endParaRPr lang="en-US"/>
        </a:p>
      </dgm:t>
    </dgm:pt>
    <dgm:pt modelId="{7FB8E598-92F3-C34F-ADE4-216F3987AF3F}" type="sibTrans" cxnId="{C87D4B50-2181-D64A-BA2A-780E61DF3371}">
      <dgm:prSet/>
      <dgm:spPr/>
      <dgm:t>
        <a:bodyPr/>
        <a:lstStyle/>
        <a:p>
          <a:endParaRPr lang="en-US"/>
        </a:p>
      </dgm:t>
    </dgm:pt>
    <dgm:pt modelId="{C0F11D01-C733-F94B-8DB4-B1CA6B79CA0A}">
      <dgm:prSet phldrT="[Text]" custT="1"/>
      <dgm:spPr/>
      <dgm:t>
        <a:bodyPr/>
        <a:lstStyle/>
        <a:p>
          <a:r>
            <a:rPr lang="en-US" sz="2400" dirty="0"/>
            <a:t>Meant for illegal behaviors but then expanded to disrespect and disobedience</a:t>
          </a:r>
        </a:p>
      </dgm:t>
    </dgm:pt>
    <dgm:pt modelId="{6B1491BA-3984-0343-A2BC-2EEAD51A6756}" type="parTrans" cxnId="{BF7B359A-B75A-1049-A3D9-B25900E2EA45}">
      <dgm:prSet/>
      <dgm:spPr/>
      <dgm:t>
        <a:bodyPr/>
        <a:lstStyle/>
        <a:p>
          <a:endParaRPr lang="en-US"/>
        </a:p>
      </dgm:t>
    </dgm:pt>
    <dgm:pt modelId="{ECBF65DD-1AF1-6448-B3C6-43BA790DBE69}" type="sibTrans" cxnId="{BF7B359A-B75A-1049-A3D9-B25900E2EA45}">
      <dgm:prSet/>
      <dgm:spPr/>
      <dgm:t>
        <a:bodyPr/>
        <a:lstStyle/>
        <a:p>
          <a:endParaRPr lang="en-US"/>
        </a:p>
      </dgm:t>
    </dgm:pt>
    <dgm:pt modelId="{5C86E3AA-442E-EA46-AAFA-50CA82221912}">
      <dgm:prSet phldrT="[Text]" custT="1"/>
      <dgm:spPr/>
      <dgm:t>
        <a:bodyPr/>
        <a:lstStyle/>
        <a:p>
          <a:r>
            <a:rPr lang="en-US" sz="2400" dirty="0"/>
            <a:t>Emphasize the importance of listening</a:t>
          </a:r>
        </a:p>
      </dgm:t>
    </dgm:pt>
    <dgm:pt modelId="{06EF357E-3D46-7C4A-BC8D-B857437A2722}" type="parTrans" cxnId="{AAC8AFE0-3642-2044-8E07-7E3E3F4880C3}">
      <dgm:prSet/>
      <dgm:spPr/>
      <dgm:t>
        <a:bodyPr/>
        <a:lstStyle/>
        <a:p>
          <a:endParaRPr lang="en-US"/>
        </a:p>
      </dgm:t>
    </dgm:pt>
    <dgm:pt modelId="{76906622-DD71-3E45-A74A-0CCF1DA1126F}" type="sibTrans" cxnId="{AAC8AFE0-3642-2044-8E07-7E3E3F4880C3}">
      <dgm:prSet/>
      <dgm:spPr/>
      <dgm:t>
        <a:bodyPr/>
        <a:lstStyle/>
        <a:p>
          <a:endParaRPr lang="en-US"/>
        </a:p>
      </dgm:t>
    </dgm:pt>
    <dgm:pt modelId="{37D08318-5A5F-6B49-A653-AB4BF8166AE7}">
      <dgm:prSet phldrT="[Text]"/>
      <dgm:spPr/>
      <dgm:t>
        <a:bodyPr/>
        <a:lstStyle/>
        <a:p>
          <a:endParaRPr lang="en-US" sz="2200" dirty="0"/>
        </a:p>
      </dgm:t>
    </dgm:pt>
    <dgm:pt modelId="{849C2E9D-CCB0-CF4A-88CF-989DBC40B7D0}" type="parTrans" cxnId="{794DCBD9-2AFF-8C44-9D9F-557A206F2391}">
      <dgm:prSet/>
      <dgm:spPr/>
      <dgm:t>
        <a:bodyPr/>
        <a:lstStyle/>
        <a:p>
          <a:endParaRPr lang="en-US"/>
        </a:p>
      </dgm:t>
    </dgm:pt>
    <dgm:pt modelId="{BD6A25D9-E3D7-994B-9DD1-B2B77246397E}" type="sibTrans" cxnId="{794DCBD9-2AFF-8C44-9D9F-557A206F2391}">
      <dgm:prSet/>
      <dgm:spPr/>
      <dgm:t>
        <a:bodyPr/>
        <a:lstStyle/>
        <a:p>
          <a:endParaRPr lang="en-US"/>
        </a:p>
      </dgm:t>
    </dgm:pt>
    <dgm:pt modelId="{30D08649-654E-3747-A4C2-56CB69ED3E84}">
      <dgm:prSet phldrT="[Text]" custT="1"/>
      <dgm:spPr/>
      <dgm:t>
        <a:bodyPr/>
        <a:lstStyle/>
        <a:p>
          <a:r>
            <a:rPr lang="en-US" sz="2400" dirty="0"/>
            <a:t>Encourage exclusionary practices for minor behaviors to prevent escalation</a:t>
          </a:r>
        </a:p>
      </dgm:t>
    </dgm:pt>
    <dgm:pt modelId="{F29E6E2A-DF69-4746-A6B3-5907348218B4}" type="parTrans" cxnId="{086D7BAB-C972-8148-938A-BF2FBB4BB6AF}">
      <dgm:prSet/>
      <dgm:spPr/>
      <dgm:t>
        <a:bodyPr/>
        <a:lstStyle/>
        <a:p>
          <a:endParaRPr lang="en-US"/>
        </a:p>
      </dgm:t>
    </dgm:pt>
    <dgm:pt modelId="{93EB1D83-3E79-A14B-85F6-7E627ABAC5CB}" type="sibTrans" cxnId="{086D7BAB-C972-8148-938A-BF2FBB4BB6AF}">
      <dgm:prSet/>
      <dgm:spPr/>
      <dgm:t>
        <a:bodyPr/>
        <a:lstStyle/>
        <a:p>
          <a:endParaRPr lang="en-US"/>
        </a:p>
      </dgm:t>
    </dgm:pt>
    <dgm:pt modelId="{BCD1860E-F3A0-5847-8CCB-FB840A63AA12}">
      <dgm:prSet phldrT="[Text]" custT="1"/>
      <dgm:spPr/>
      <dgm:t>
        <a:bodyPr/>
        <a:lstStyle/>
        <a:p>
          <a:r>
            <a:rPr lang="en-US" sz="2400" dirty="0"/>
            <a:t>Adopt a strong but caring stance against a code of silence</a:t>
          </a:r>
        </a:p>
      </dgm:t>
    </dgm:pt>
    <dgm:pt modelId="{E8748144-67E7-6F4F-980D-33D882B63181}" type="parTrans" cxnId="{E247C148-CF0B-D245-AA9A-7DBD3E6ED901}">
      <dgm:prSet/>
      <dgm:spPr/>
      <dgm:t>
        <a:bodyPr/>
        <a:lstStyle/>
        <a:p>
          <a:endParaRPr lang="en-US"/>
        </a:p>
      </dgm:t>
    </dgm:pt>
    <dgm:pt modelId="{6D25C819-4BFD-E148-8237-852579EBDF64}" type="sibTrans" cxnId="{E247C148-CF0B-D245-AA9A-7DBD3E6ED901}">
      <dgm:prSet/>
      <dgm:spPr/>
      <dgm:t>
        <a:bodyPr/>
        <a:lstStyle/>
        <a:p>
          <a:endParaRPr lang="en-US"/>
        </a:p>
      </dgm:t>
    </dgm:pt>
    <dgm:pt modelId="{E27B29D3-75DE-FD41-BF58-2BDDD512838C}">
      <dgm:prSet phldrT="[Text]" custT="1"/>
      <dgm:spPr/>
      <dgm:t>
        <a:bodyPr/>
        <a:lstStyle/>
        <a:p>
          <a:r>
            <a:rPr lang="en-US" sz="2400" dirty="0"/>
            <a:t>Involve all community members</a:t>
          </a:r>
        </a:p>
      </dgm:t>
    </dgm:pt>
    <dgm:pt modelId="{131617A9-F5C9-1541-86F7-9F0A728A747E}" type="parTrans" cxnId="{976DB18A-9DA6-5D43-894E-E700CC902344}">
      <dgm:prSet/>
      <dgm:spPr/>
      <dgm:t>
        <a:bodyPr/>
        <a:lstStyle/>
        <a:p>
          <a:endParaRPr lang="en-US"/>
        </a:p>
      </dgm:t>
    </dgm:pt>
    <dgm:pt modelId="{186B67E0-E1C6-CB4A-B512-5F6853F294AA}" type="sibTrans" cxnId="{976DB18A-9DA6-5D43-894E-E700CC902344}">
      <dgm:prSet/>
      <dgm:spPr/>
      <dgm:t>
        <a:bodyPr/>
        <a:lstStyle/>
        <a:p>
          <a:endParaRPr lang="en-US"/>
        </a:p>
      </dgm:t>
    </dgm:pt>
    <dgm:pt modelId="{A64C39C5-17F5-3240-AF46-01FF8D7B5312}">
      <dgm:prSet phldrT="[Text]" custT="1"/>
      <dgm:spPr/>
      <dgm:t>
        <a:bodyPr/>
        <a:lstStyle/>
        <a:p>
          <a:r>
            <a:rPr lang="en-US" sz="2400" dirty="0"/>
            <a:t>Develop trusting relationships</a:t>
          </a:r>
        </a:p>
      </dgm:t>
    </dgm:pt>
    <dgm:pt modelId="{9DEAE692-5D56-F645-BE78-BB05B646B1A2}" type="parTrans" cxnId="{E7D0890B-DB07-F649-8B31-33C5FC97908C}">
      <dgm:prSet/>
      <dgm:spPr/>
      <dgm:t>
        <a:bodyPr/>
        <a:lstStyle/>
        <a:p>
          <a:endParaRPr lang="en-US"/>
        </a:p>
      </dgm:t>
    </dgm:pt>
    <dgm:pt modelId="{78680589-2B61-DA46-95D7-F1EF17F2F7DF}" type="sibTrans" cxnId="{E7D0890B-DB07-F649-8B31-33C5FC97908C}">
      <dgm:prSet/>
      <dgm:spPr/>
      <dgm:t>
        <a:bodyPr/>
        <a:lstStyle/>
        <a:p>
          <a:endParaRPr lang="en-US"/>
        </a:p>
      </dgm:t>
    </dgm:pt>
    <dgm:pt modelId="{CCA37F4E-F167-4D31-9727-7A65B5F0E89C}">
      <dgm:prSet phldrT="[Text]" custT="1"/>
      <dgm:spPr/>
      <dgm:t>
        <a:bodyPr/>
        <a:lstStyle/>
        <a:p>
          <a:r>
            <a:rPr lang="en-US" sz="1100" dirty="0"/>
            <a:t>U.S. Department of Education and U.S. Secret Service, 2005</a:t>
          </a:r>
          <a:endParaRPr lang="en-US" sz="2600" dirty="0"/>
        </a:p>
      </dgm:t>
    </dgm:pt>
    <dgm:pt modelId="{811E8FE8-908A-4C9A-97BE-80736A26866D}" type="parTrans" cxnId="{C0281267-2976-45E8-AB24-560BF29EF427}">
      <dgm:prSet/>
      <dgm:spPr/>
      <dgm:t>
        <a:bodyPr/>
        <a:lstStyle/>
        <a:p>
          <a:endParaRPr lang="en-US"/>
        </a:p>
      </dgm:t>
    </dgm:pt>
    <dgm:pt modelId="{0BC8E332-AB44-4589-AB24-1D581B26CC37}" type="sibTrans" cxnId="{C0281267-2976-45E8-AB24-560BF29EF427}">
      <dgm:prSet/>
      <dgm:spPr/>
      <dgm:t>
        <a:bodyPr/>
        <a:lstStyle/>
        <a:p>
          <a:endParaRPr lang="en-US"/>
        </a:p>
      </dgm:t>
    </dgm:pt>
    <dgm:pt modelId="{1C57C848-1BCE-4020-9A13-74E6CFE4DA70}">
      <dgm:prSet phldrT="[Text]" custT="1"/>
      <dgm:spPr/>
      <dgm:t>
        <a:bodyPr/>
        <a:lstStyle/>
        <a:p>
          <a:r>
            <a:rPr lang="en-US" sz="2400" dirty="0"/>
            <a:t>Bullying prevention and intervention</a:t>
          </a:r>
        </a:p>
      </dgm:t>
    </dgm:pt>
    <dgm:pt modelId="{06D0FBE9-6937-42D4-83CE-BDA228383FE5}" type="parTrans" cxnId="{E6696C30-7E75-41B9-982F-CE61E7162532}">
      <dgm:prSet/>
      <dgm:spPr/>
      <dgm:t>
        <a:bodyPr/>
        <a:lstStyle/>
        <a:p>
          <a:endParaRPr lang="en-US"/>
        </a:p>
      </dgm:t>
    </dgm:pt>
    <dgm:pt modelId="{E6C2A4B6-64BF-49DF-A457-180EF83B96F0}" type="sibTrans" cxnId="{E6696C30-7E75-41B9-982F-CE61E7162532}">
      <dgm:prSet/>
      <dgm:spPr/>
      <dgm:t>
        <a:bodyPr/>
        <a:lstStyle/>
        <a:p>
          <a:endParaRPr lang="en-US"/>
        </a:p>
      </dgm:t>
    </dgm:pt>
    <dgm:pt modelId="{BC152C4C-7863-6149-87BE-4D3E235AD946}">
      <dgm:prSet phldrT="[Text]" custT="1"/>
      <dgm:spPr>
        <a:gradFill flip="none" rotWithShape="1">
          <a:gsLst>
            <a:gs pos="0">
              <a:schemeClr val="accent3">
                <a:lumMod val="75000"/>
              </a:schemeClr>
            </a:gs>
            <a:gs pos="100000">
              <a:schemeClr val="accent3">
                <a:lumMod val="40000"/>
                <a:lumOff val="60000"/>
              </a:schemeClr>
            </a:gs>
          </a:gsLst>
          <a:lin ang="3000000" scaled="0"/>
          <a:tileRect/>
        </a:gradFill>
      </dgm:spPr>
      <dgm:t>
        <a:bodyPr/>
        <a:lstStyle/>
        <a:p>
          <a:pPr>
            <a:spcAft>
              <a:spcPts val="0"/>
            </a:spcAft>
          </a:pPr>
          <a:r>
            <a:rPr lang="en-US" sz="2400" dirty="0">
              <a:solidFill>
                <a:schemeClr val="tx1"/>
              </a:solidFill>
            </a:rPr>
            <a:t>Prevention &amp; </a:t>
          </a:r>
        </a:p>
        <a:p>
          <a:pPr>
            <a:spcAft>
              <a:spcPts val="0"/>
            </a:spcAft>
          </a:pPr>
          <a:r>
            <a:rPr lang="en-US" sz="2400" dirty="0">
              <a:solidFill>
                <a:schemeClr val="tx1"/>
              </a:solidFill>
            </a:rPr>
            <a:t>Threat Assessment</a:t>
          </a:r>
        </a:p>
      </dgm:t>
    </dgm:pt>
    <dgm:pt modelId="{9E1528B3-076C-3A42-8ECE-037C8513076D}" type="sibTrans" cxnId="{74F543DF-6C8F-3246-ACB0-45AA834EC5DB}">
      <dgm:prSet/>
      <dgm:spPr/>
      <dgm:t>
        <a:bodyPr/>
        <a:lstStyle/>
        <a:p>
          <a:endParaRPr lang="en-US"/>
        </a:p>
      </dgm:t>
    </dgm:pt>
    <dgm:pt modelId="{1F9A8B17-BEA0-EC45-88A0-557AC560C935}" type="parTrans" cxnId="{74F543DF-6C8F-3246-ACB0-45AA834EC5DB}">
      <dgm:prSet/>
      <dgm:spPr/>
      <dgm:t>
        <a:bodyPr/>
        <a:lstStyle/>
        <a:p>
          <a:endParaRPr lang="en-US"/>
        </a:p>
      </dgm:t>
    </dgm:pt>
    <dgm:pt modelId="{32B63949-0ADE-7D42-BE33-8A5C7CA738A2}" type="pres">
      <dgm:prSet presAssocID="{697051DD-3954-D24F-A43E-E88547988107}" presName="Name0" presStyleCnt="0">
        <dgm:presLayoutVars>
          <dgm:dir/>
          <dgm:animLvl val="lvl"/>
          <dgm:resizeHandles val="exact"/>
        </dgm:presLayoutVars>
      </dgm:prSet>
      <dgm:spPr/>
    </dgm:pt>
    <dgm:pt modelId="{E6CCF7E2-2974-6C4D-A91F-6BB197DEC8C3}" type="pres">
      <dgm:prSet presAssocID="{EC797C88-B21F-DC47-8FDE-D52C938F8AF2}" presName="composite" presStyleCnt="0"/>
      <dgm:spPr/>
    </dgm:pt>
    <dgm:pt modelId="{903E5AAE-287D-BC40-8949-5A2055CA09AF}" type="pres">
      <dgm:prSet presAssocID="{EC797C88-B21F-DC47-8FDE-D52C938F8AF2}" presName="parTx" presStyleLbl="alignNode1" presStyleIdx="0" presStyleCnt="2" custScaleX="109476" custLinFactNeighborX="-179" custLinFactNeighborY="-2398">
        <dgm:presLayoutVars>
          <dgm:chMax val="0"/>
          <dgm:chPref val="0"/>
          <dgm:bulletEnabled val="1"/>
        </dgm:presLayoutVars>
      </dgm:prSet>
      <dgm:spPr/>
    </dgm:pt>
    <dgm:pt modelId="{0B9892C2-C51E-9149-9E1A-9808F73F5185}" type="pres">
      <dgm:prSet presAssocID="{EC797C88-B21F-DC47-8FDE-D52C938F8AF2}" presName="desTx" presStyleLbl="alignAccFollowNode1" presStyleIdx="0" presStyleCnt="2" custScaleX="109092" custLinFactNeighborX="566">
        <dgm:presLayoutVars>
          <dgm:bulletEnabled val="1"/>
        </dgm:presLayoutVars>
      </dgm:prSet>
      <dgm:spPr/>
    </dgm:pt>
    <dgm:pt modelId="{1A16C766-1B73-A147-804E-C7205FFE2858}" type="pres">
      <dgm:prSet presAssocID="{E4867DD5-A426-3044-B509-214BECE9F5CB}" presName="space" presStyleCnt="0"/>
      <dgm:spPr/>
    </dgm:pt>
    <dgm:pt modelId="{5D7E511B-2BDD-4D45-B5C3-1AF6FE568F1E}" type="pres">
      <dgm:prSet presAssocID="{BC152C4C-7863-6149-87BE-4D3E235AD946}" presName="composite" presStyleCnt="0"/>
      <dgm:spPr/>
    </dgm:pt>
    <dgm:pt modelId="{969610D5-F9AD-BE41-A830-6EA001AFAC55}" type="pres">
      <dgm:prSet presAssocID="{BC152C4C-7863-6149-87BE-4D3E235AD946}" presName="parTx" presStyleLbl="alignNode1" presStyleIdx="1" presStyleCnt="2" custScaleX="105743">
        <dgm:presLayoutVars>
          <dgm:chMax val="0"/>
          <dgm:chPref val="0"/>
          <dgm:bulletEnabled val="1"/>
        </dgm:presLayoutVars>
      </dgm:prSet>
      <dgm:spPr/>
    </dgm:pt>
    <dgm:pt modelId="{F5B2089B-2FF1-D547-85D6-42838FE2DB36}" type="pres">
      <dgm:prSet presAssocID="{BC152C4C-7863-6149-87BE-4D3E235AD946}" presName="desTx" presStyleLbl="alignAccFollowNode1" presStyleIdx="1" presStyleCnt="2" custScaleX="105733">
        <dgm:presLayoutVars>
          <dgm:bulletEnabled val="1"/>
        </dgm:presLayoutVars>
      </dgm:prSet>
      <dgm:spPr/>
    </dgm:pt>
  </dgm:ptLst>
  <dgm:cxnLst>
    <dgm:cxn modelId="{E7D0890B-DB07-F649-8B31-33C5FC97908C}" srcId="{BC152C4C-7863-6149-87BE-4D3E235AD946}" destId="{A64C39C5-17F5-3240-AF46-01FF8D7B5312}" srcOrd="4" destOrd="0" parTransId="{9DEAE692-5D56-F645-BE78-BB05B646B1A2}" sibTransId="{78680589-2B61-DA46-95D7-F1EF17F2F7DF}"/>
    <dgm:cxn modelId="{6765912F-DB22-42E6-A9DB-EC29F0E8DC9C}" type="presOf" srcId="{CCA37F4E-F167-4D31-9727-7A65B5F0E89C}" destId="{F5B2089B-2FF1-D547-85D6-42838FE2DB36}" srcOrd="0" destOrd="5" presId="urn:microsoft.com/office/officeart/2005/8/layout/hList1"/>
    <dgm:cxn modelId="{E6696C30-7E75-41B9-982F-CE61E7162532}" srcId="{BC152C4C-7863-6149-87BE-4D3E235AD946}" destId="{1C57C848-1BCE-4020-9A13-74E6CFE4DA70}" srcOrd="2" destOrd="0" parTransId="{06D0FBE9-6937-42D4-83CE-BDA228383FE5}" sibTransId="{E6C2A4B6-64BF-49DF-A457-180EF83B96F0}"/>
    <dgm:cxn modelId="{3662B734-0553-4548-8D50-80B022D53287}" type="presOf" srcId="{37D08318-5A5F-6B49-A653-AB4BF8166AE7}" destId="{0B9892C2-C51E-9149-9E1A-9808F73F5185}" srcOrd="0" destOrd="3" presId="urn:microsoft.com/office/officeart/2005/8/layout/hList1"/>
    <dgm:cxn modelId="{E247C148-CF0B-D245-AA9A-7DBD3E6ED901}" srcId="{BC152C4C-7863-6149-87BE-4D3E235AD946}" destId="{BCD1860E-F3A0-5847-8CCB-FB840A63AA12}" srcOrd="1" destOrd="0" parTransId="{E8748144-67E7-6F4F-980D-33D882B63181}" sibTransId="{6D25C819-4BFD-E148-8237-852579EBDF64}"/>
    <dgm:cxn modelId="{25BB204C-C14B-3043-88B3-DF4A3745F4FD}" type="presOf" srcId="{BCD1860E-F3A0-5847-8CCB-FB840A63AA12}" destId="{F5B2089B-2FF1-D547-85D6-42838FE2DB36}" srcOrd="0" destOrd="1" presId="urn:microsoft.com/office/officeart/2005/8/layout/hList1"/>
    <dgm:cxn modelId="{C87D4B50-2181-D64A-BA2A-780E61DF3371}" srcId="{EC797C88-B21F-DC47-8FDE-D52C938F8AF2}" destId="{4E6766DD-2E82-D440-983E-B43B2AF3BF9A}" srcOrd="0" destOrd="0" parTransId="{BF8F20FA-1B24-BC4A-9A3B-2932EC77F9EE}" sibTransId="{7FB8E598-92F3-C34F-ADE4-216F3987AF3F}"/>
    <dgm:cxn modelId="{BF9E6863-063E-744C-9A14-EF21ABCEBBA4}" type="presOf" srcId="{4E6766DD-2E82-D440-983E-B43B2AF3BF9A}" destId="{0B9892C2-C51E-9149-9E1A-9808F73F5185}" srcOrd="0" destOrd="0" presId="urn:microsoft.com/office/officeart/2005/8/layout/hList1"/>
    <dgm:cxn modelId="{B0B35566-F8AB-8142-8BBF-ADC3F11DD893}" type="presOf" srcId="{BC152C4C-7863-6149-87BE-4D3E235AD946}" destId="{969610D5-F9AD-BE41-A830-6EA001AFAC55}" srcOrd="0" destOrd="0" presId="urn:microsoft.com/office/officeart/2005/8/layout/hList1"/>
    <dgm:cxn modelId="{C0281267-2976-45E8-AB24-560BF29EF427}" srcId="{BC152C4C-7863-6149-87BE-4D3E235AD946}" destId="{CCA37F4E-F167-4D31-9727-7A65B5F0E89C}" srcOrd="5" destOrd="0" parTransId="{811E8FE8-908A-4C9A-97BE-80736A26866D}" sibTransId="{0BC8E332-AB44-4589-AB24-1D581B26CC37}"/>
    <dgm:cxn modelId="{22FF346C-3C10-0A4D-8FA4-C4FB0E161043}" type="presOf" srcId="{C0F11D01-C733-F94B-8DB4-B1CA6B79CA0A}" destId="{0B9892C2-C51E-9149-9E1A-9808F73F5185}" srcOrd="0" destOrd="1" presId="urn:microsoft.com/office/officeart/2005/8/layout/hList1"/>
    <dgm:cxn modelId="{82869275-3BFA-46A5-9E3C-B31CEA376B01}" type="presOf" srcId="{1C57C848-1BCE-4020-9A13-74E6CFE4DA70}" destId="{F5B2089B-2FF1-D547-85D6-42838FE2DB36}" srcOrd="0" destOrd="2" presId="urn:microsoft.com/office/officeart/2005/8/layout/hList1"/>
    <dgm:cxn modelId="{33FEE680-7B0A-C049-90AC-C257FF3F76BB}" type="presOf" srcId="{5C86E3AA-442E-EA46-AAFA-50CA82221912}" destId="{F5B2089B-2FF1-D547-85D6-42838FE2DB36}" srcOrd="0" destOrd="0" presId="urn:microsoft.com/office/officeart/2005/8/layout/hList1"/>
    <dgm:cxn modelId="{976DB18A-9DA6-5D43-894E-E700CC902344}" srcId="{BC152C4C-7863-6149-87BE-4D3E235AD946}" destId="{E27B29D3-75DE-FD41-BF58-2BDDD512838C}" srcOrd="3" destOrd="0" parTransId="{131617A9-F5C9-1541-86F7-9F0A728A747E}" sibTransId="{186B67E0-E1C6-CB4A-B512-5F6853F294AA}"/>
    <dgm:cxn modelId="{739B2B97-312E-2F47-9319-BFCDECFC580D}" type="presOf" srcId="{A64C39C5-17F5-3240-AF46-01FF8D7B5312}" destId="{F5B2089B-2FF1-D547-85D6-42838FE2DB36}" srcOrd="0" destOrd="4" presId="urn:microsoft.com/office/officeart/2005/8/layout/hList1"/>
    <dgm:cxn modelId="{BF7B359A-B75A-1049-A3D9-B25900E2EA45}" srcId="{EC797C88-B21F-DC47-8FDE-D52C938F8AF2}" destId="{C0F11D01-C733-F94B-8DB4-B1CA6B79CA0A}" srcOrd="1" destOrd="0" parTransId="{6B1491BA-3984-0343-A2BC-2EEAD51A6756}" sibTransId="{ECBF65DD-1AF1-6448-B3C6-43BA790DBE69}"/>
    <dgm:cxn modelId="{D0FA289F-1560-194F-B65D-2F6EA8B4F520}" type="presOf" srcId="{E27B29D3-75DE-FD41-BF58-2BDDD512838C}" destId="{F5B2089B-2FF1-D547-85D6-42838FE2DB36}" srcOrd="0" destOrd="3" presId="urn:microsoft.com/office/officeart/2005/8/layout/hList1"/>
    <dgm:cxn modelId="{086D7BAB-C972-8148-938A-BF2FBB4BB6AF}" srcId="{EC797C88-B21F-DC47-8FDE-D52C938F8AF2}" destId="{30D08649-654E-3747-A4C2-56CB69ED3E84}" srcOrd="2" destOrd="0" parTransId="{F29E6E2A-DF69-4746-A6B3-5907348218B4}" sibTransId="{93EB1D83-3E79-A14B-85F6-7E627ABAC5CB}"/>
    <dgm:cxn modelId="{794DCBD9-2AFF-8C44-9D9F-557A206F2391}" srcId="{EC797C88-B21F-DC47-8FDE-D52C938F8AF2}" destId="{37D08318-5A5F-6B49-A653-AB4BF8166AE7}" srcOrd="3" destOrd="0" parTransId="{849C2E9D-CCB0-CF4A-88CF-989DBC40B7D0}" sibTransId="{BD6A25D9-E3D7-994B-9DD1-B2B77246397E}"/>
    <dgm:cxn modelId="{CFAD59DD-0A2C-B641-AC09-769BFE8D0811}" srcId="{697051DD-3954-D24F-A43E-E88547988107}" destId="{EC797C88-B21F-DC47-8FDE-D52C938F8AF2}" srcOrd="0" destOrd="0" parTransId="{A8F1D7FE-4E3F-4349-A625-F66993E9C74B}" sibTransId="{E4867DD5-A426-3044-B509-214BECE9F5CB}"/>
    <dgm:cxn modelId="{74F543DF-6C8F-3246-ACB0-45AA834EC5DB}" srcId="{697051DD-3954-D24F-A43E-E88547988107}" destId="{BC152C4C-7863-6149-87BE-4D3E235AD946}" srcOrd="1" destOrd="0" parTransId="{1F9A8B17-BEA0-EC45-88A0-557AC560C935}" sibTransId="{9E1528B3-076C-3A42-8ECE-037C8513076D}"/>
    <dgm:cxn modelId="{1CF174DF-93AD-D841-9F4F-FFED53E1758F}" type="presOf" srcId="{30D08649-654E-3747-A4C2-56CB69ED3E84}" destId="{0B9892C2-C51E-9149-9E1A-9808F73F5185}" srcOrd="0" destOrd="2" presId="urn:microsoft.com/office/officeart/2005/8/layout/hList1"/>
    <dgm:cxn modelId="{AAC8AFE0-3642-2044-8E07-7E3E3F4880C3}" srcId="{BC152C4C-7863-6149-87BE-4D3E235AD946}" destId="{5C86E3AA-442E-EA46-AAFA-50CA82221912}" srcOrd="0" destOrd="0" parTransId="{06EF357E-3D46-7C4A-BC8D-B857437A2722}" sibTransId="{76906622-DD71-3E45-A74A-0CCF1DA1126F}"/>
    <dgm:cxn modelId="{46B546F0-7EBE-DD4D-890E-DF5682722B6D}" type="presOf" srcId="{EC797C88-B21F-DC47-8FDE-D52C938F8AF2}" destId="{903E5AAE-287D-BC40-8949-5A2055CA09AF}" srcOrd="0" destOrd="0" presId="urn:microsoft.com/office/officeart/2005/8/layout/hList1"/>
    <dgm:cxn modelId="{534B20F4-D65A-A444-A554-DFBD07FD6DB5}" type="presOf" srcId="{697051DD-3954-D24F-A43E-E88547988107}" destId="{32B63949-0ADE-7D42-BE33-8A5C7CA738A2}" srcOrd="0" destOrd="0" presId="urn:microsoft.com/office/officeart/2005/8/layout/hList1"/>
    <dgm:cxn modelId="{EEFB6569-3F56-5D40-9B5B-EAD9051DB8B8}" type="presParOf" srcId="{32B63949-0ADE-7D42-BE33-8A5C7CA738A2}" destId="{E6CCF7E2-2974-6C4D-A91F-6BB197DEC8C3}" srcOrd="0" destOrd="0" presId="urn:microsoft.com/office/officeart/2005/8/layout/hList1"/>
    <dgm:cxn modelId="{054BD07F-F605-C74E-80CD-8E4DF67E8F56}" type="presParOf" srcId="{E6CCF7E2-2974-6C4D-A91F-6BB197DEC8C3}" destId="{903E5AAE-287D-BC40-8949-5A2055CA09AF}" srcOrd="0" destOrd="0" presId="urn:microsoft.com/office/officeart/2005/8/layout/hList1"/>
    <dgm:cxn modelId="{58B2737E-BA86-6944-BF7D-79F889B9ADD6}" type="presParOf" srcId="{E6CCF7E2-2974-6C4D-A91F-6BB197DEC8C3}" destId="{0B9892C2-C51E-9149-9E1A-9808F73F5185}" srcOrd="1" destOrd="0" presId="urn:microsoft.com/office/officeart/2005/8/layout/hList1"/>
    <dgm:cxn modelId="{662B8979-0465-764E-AAFB-A460723A79B0}" type="presParOf" srcId="{32B63949-0ADE-7D42-BE33-8A5C7CA738A2}" destId="{1A16C766-1B73-A147-804E-C7205FFE2858}" srcOrd="1" destOrd="0" presId="urn:microsoft.com/office/officeart/2005/8/layout/hList1"/>
    <dgm:cxn modelId="{4FA7B0B0-9A08-434A-8FB8-88E238333790}" type="presParOf" srcId="{32B63949-0ADE-7D42-BE33-8A5C7CA738A2}" destId="{5D7E511B-2BDD-4D45-B5C3-1AF6FE568F1E}" srcOrd="2" destOrd="0" presId="urn:microsoft.com/office/officeart/2005/8/layout/hList1"/>
    <dgm:cxn modelId="{8C2C470C-B669-0D42-BEB3-A78101155B0D}" type="presParOf" srcId="{5D7E511B-2BDD-4D45-B5C3-1AF6FE568F1E}" destId="{969610D5-F9AD-BE41-A830-6EA001AFAC55}" srcOrd="0" destOrd="0" presId="urn:microsoft.com/office/officeart/2005/8/layout/hList1"/>
    <dgm:cxn modelId="{B45FFEFE-7EEC-8F49-A735-1AFB53D8EC9A}" type="presParOf" srcId="{5D7E511B-2BDD-4D45-B5C3-1AF6FE568F1E}" destId="{F5B2089B-2FF1-D547-85D6-42838FE2DB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023F13-D47A-BA4B-870A-AE7CB30C8BB3}" type="doc">
      <dgm:prSet loTypeId="urn:microsoft.com/office/officeart/2005/8/layout/arrow3" loCatId="" qsTypeId="urn:microsoft.com/office/officeart/2005/8/quickstyle/simple4" qsCatId="simple" csTypeId="urn:microsoft.com/office/officeart/2005/8/colors/accent3_4" csCatId="accent3" phldr="1"/>
      <dgm:spPr/>
      <dgm:t>
        <a:bodyPr/>
        <a:lstStyle/>
        <a:p>
          <a:endParaRPr lang="en-US"/>
        </a:p>
      </dgm:t>
    </dgm:pt>
    <dgm:pt modelId="{6ECFA09A-87B1-C248-8DA5-6C0E3F30A733}">
      <dgm:prSet phldrT="[Text]" custT="1"/>
      <dgm:spPr/>
      <dgm:t>
        <a:bodyPr/>
        <a:lstStyle/>
        <a:p>
          <a:pPr>
            <a:buNone/>
          </a:pPr>
          <a:r>
            <a:rPr lang="en-US" sz="2400" b="1" dirty="0"/>
            <a:t>Punishment or consequence</a:t>
          </a:r>
          <a:r>
            <a:rPr lang="en-US" sz="2400" dirty="0"/>
            <a:t>:</a:t>
          </a:r>
        </a:p>
        <a:p>
          <a:pPr>
            <a:buNone/>
          </a:pPr>
          <a:r>
            <a:rPr lang="en-US" sz="2400" dirty="0"/>
            <a:t> Immediate way to try and get a behavior to stop </a:t>
          </a:r>
        </a:p>
        <a:p>
          <a:pPr>
            <a:buNone/>
          </a:pPr>
          <a:r>
            <a:rPr lang="en-US" sz="2400" b="1" dirty="0"/>
            <a:t>“Make the child pay”</a:t>
          </a:r>
          <a:endParaRPr lang="en-US" sz="2400" dirty="0"/>
        </a:p>
      </dgm:t>
    </dgm:pt>
    <dgm:pt modelId="{0946CA1F-AAAD-AB46-BC80-1D64A52B2ACB}" type="parTrans" cxnId="{D4E79B06-08FF-E64F-B869-A51417E8B9B2}">
      <dgm:prSet/>
      <dgm:spPr/>
      <dgm:t>
        <a:bodyPr/>
        <a:lstStyle/>
        <a:p>
          <a:endParaRPr lang="en-US"/>
        </a:p>
      </dgm:t>
    </dgm:pt>
    <dgm:pt modelId="{63EE471D-31FC-B145-AD82-BA1CB26E36A3}" type="sibTrans" cxnId="{D4E79B06-08FF-E64F-B869-A51417E8B9B2}">
      <dgm:prSet/>
      <dgm:spPr/>
      <dgm:t>
        <a:bodyPr/>
        <a:lstStyle/>
        <a:p>
          <a:endParaRPr lang="en-US"/>
        </a:p>
      </dgm:t>
    </dgm:pt>
    <dgm:pt modelId="{BA828868-CD56-A448-9A7C-B8BD2A9FC8A6}">
      <dgm:prSet phldrT="[Text]" custT="1"/>
      <dgm:spPr/>
      <dgm:t>
        <a:bodyPr/>
        <a:lstStyle/>
        <a:p>
          <a:r>
            <a:rPr lang="en-US" sz="2400" b="1" dirty="0"/>
            <a:t>Discipline</a:t>
          </a:r>
          <a:r>
            <a:rPr lang="en-US" sz="2400" dirty="0"/>
            <a:t> </a:t>
          </a:r>
        </a:p>
        <a:p>
          <a:r>
            <a:rPr lang="en-US" sz="2400" dirty="0"/>
            <a:t>Teaching, learning and giving instruction. </a:t>
          </a:r>
        </a:p>
        <a:p>
          <a:r>
            <a:rPr lang="en-US" sz="2400" dirty="0"/>
            <a:t>Offers skills that can change behavior. </a:t>
          </a:r>
        </a:p>
        <a:p>
          <a:r>
            <a:rPr lang="en-US" sz="2400" dirty="0"/>
            <a:t>It can help the developing brain make connections about good choices.</a:t>
          </a:r>
        </a:p>
      </dgm:t>
    </dgm:pt>
    <dgm:pt modelId="{F8542653-A214-4946-8329-E7346F06752E}" type="parTrans" cxnId="{C7793F64-E6DD-B145-AF05-1C6FC0BDE9EB}">
      <dgm:prSet/>
      <dgm:spPr/>
      <dgm:t>
        <a:bodyPr/>
        <a:lstStyle/>
        <a:p>
          <a:endParaRPr lang="en-US"/>
        </a:p>
      </dgm:t>
    </dgm:pt>
    <dgm:pt modelId="{F54E1CED-FB41-5441-9114-651666B4B7B7}" type="sibTrans" cxnId="{C7793F64-E6DD-B145-AF05-1C6FC0BDE9EB}">
      <dgm:prSet/>
      <dgm:spPr/>
      <dgm:t>
        <a:bodyPr/>
        <a:lstStyle/>
        <a:p>
          <a:endParaRPr lang="en-US"/>
        </a:p>
      </dgm:t>
    </dgm:pt>
    <dgm:pt modelId="{F17A12E5-2676-FF44-93FC-27D1D283E9CC}" type="pres">
      <dgm:prSet presAssocID="{D3023F13-D47A-BA4B-870A-AE7CB30C8BB3}" presName="compositeShape" presStyleCnt="0">
        <dgm:presLayoutVars>
          <dgm:chMax val="2"/>
          <dgm:dir/>
          <dgm:resizeHandles val="exact"/>
        </dgm:presLayoutVars>
      </dgm:prSet>
      <dgm:spPr/>
    </dgm:pt>
    <dgm:pt modelId="{23AF90FF-338D-C446-9C7A-F40050E15F62}" type="pres">
      <dgm:prSet presAssocID="{D3023F13-D47A-BA4B-870A-AE7CB30C8BB3}" presName="divider" presStyleLbl="fgShp" presStyleIdx="0" presStyleCnt="1" custLinFactNeighborX="0" custLinFactNeighborY="-11116"/>
      <dgm:spPr/>
    </dgm:pt>
    <dgm:pt modelId="{21649F83-FD6A-DD46-A9D2-C30FB85811A2}" type="pres">
      <dgm:prSet presAssocID="{6ECFA09A-87B1-C248-8DA5-6C0E3F30A733}" presName="downArrow" presStyleLbl="node1" presStyleIdx="0" presStyleCnt="2" custScaleX="91737" custScaleY="73800" custLinFactNeighborX="-7919" custLinFactNeighborY="-8468"/>
      <dgm:spPr/>
    </dgm:pt>
    <dgm:pt modelId="{5DB6B176-598F-1942-AE94-17915B71565B}" type="pres">
      <dgm:prSet presAssocID="{6ECFA09A-87B1-C248-8DA5-6C0E3F30A733}" presName="downArrowText" presStyleLbl="revTx" presStyleIdx="0" presStyleCnt="2" custScaleX="169097" custScaleY="86603" custLinFactNeighborX="362" custLinFactNeighborY="-3115">
        <dgm:presLayoutVars>
          <dgm:bulletEnabled val="1"/>
        </dgm:presLayoutVars>
      </dgm:prSet>
      <dgm:spPr/>
    </dgm:pt>
    <dgm:pt modelId="{4F0DECDC-D519-8841-8F85-E0B4D8BCA33B}" type="pres">
      <dgm:prSet presAssocID="{BA828868-CD56-A448-9A7C-B8BD2A9FC8A6}" presName="upArrow" presStyleLbl="node1" presStyleIdx="1" presStyleCnt="2" custScaleX="86829" custScaleY="86123" custLinFactNeighborY="-7278"/>
      <dgm:spPr>
        <a:gradFill rotWithShape="0">
          <a:gsLst>
            <a:gs pos="0">
              <a:schemeClr val="accent3">
                <a:lumMod val="75000"/>
              </a:schemeClr>
            </a:gs>
            <a:gs pos="76000">
              <a:schemeClr val="accent3">
                <a:lumMod val="75000"/>
              </a:schemeClr>
            </a:gs>
            <a:gs pos="100000">
              <a:schemeClr val="accent3">
                <a:shade val="50000"/>
                <a:hueOff val="267556"/>
                <a:satOff val="-4269"/>
                <a:lumOff val="41107"/>
                <a:alphaOff val="0"/>
                <a:shade val="94000"/>
                <a:satMod val="135000"/>
              </a:schemeClr>
            </a:gs>
          </a:gsLst>
        </a:gradFill>
      </dgm:spPr>
    </dgm:pt>
    <dgm:pt modelId="{298E0817-20F0-144C-87E9-593774741FB5}" type="pres">
      <dgm:prSet presAssocID="{BA828868-CD56-A448-9A7C-B8BD2A9FC8A6}" presName="upArrowText" presStyleLbl="revTx" presStyleIdx="1" presStyleCnt="2" custScaleX="177478" custLinFactNeighborX="-3616" custLinFactNeighborY="-8289">
        <dgm:presLayoutVars>
          <dgm:bulletEnabled val="1"/>
        </dgm:presLayoutVars>
      </dgm:prSet>
      <dgm:spPr/>
    </dgm:pt>
  </dgm:ptLst>
  <dgm:cxnLst>
    <dgm:cxn modelId="{D4E79B06-08FF-E64F-B869-A51417E8B9B2}" srcId="{D3023F13-D47A-BA4B-870A-AE7CB30C8BB3}" destId="{6ECFA09A-87B1-C248-8DA5-6C0E3F30A733}" srcOrd="0" destOrd="0" parTransId="{0946CA1F-AAAD-AB46-BC80-1D64A52B2ACB}" sibTransId="{63EE471D-31FC-B145-AD82-BA1CB26E36A3}"/>
    <dgm:cxn modelId="{6BF52042-8D8D-9D47-9E53-6CAB7A42AD02}" type="presOf" srcId="{D3023F13-D47A-BA4B-870A-AE7CB30C8BB3}" destId="{F17A12E5-2676-FF44-93FC-27D1D283E9CC}" srcOrd="0" destOrd="0" presId="urn:microsoft.com/office/officeart/2005/8/layout/arrow3"/>
    <dgm:cxn modelId="{5F277B5D-5C5C-CF43-9B56-162CA7CBC558}" type="presOf" srcId="{6ECFA09A-87B1-C248-8DA5-6C0E3F30A733}" destId="{5DB6B176-598F-1942-AE94-17915B71565B}" srcOrd="0" destOrd="0" presId="urn:microsoft.com/office/officeart/2005/8/layout/arrow3"/>
    <dgm:cxn modelId="{C7793F64-E6DD-B145-AF05-1C6FC0BDE9EB}" srcId="{D3023F13-D47A-BA4B-870A-AE7CB30C8BB3}" destId="{BA828868-CD56-A448-9A7C-B8BD2A9FC8A6}" srcOrd="1" destOrd="0" parTransId="{F8542653-A214-4946-8329-E7346F06752E}" sibTransId="{F54E1CED-FB41-5441-9114-651666B4B7B7}"/>
    <dgm:cxn modelId="{74C639EF-F583-9E4E-8A15-14A262B1FEDA}" type="presOf" srcId="{BA828868-CD56-A448-9A7C-B8BD2A9FC8A6}" destId="{298E0817-20F0-144C-87E9-593774741FB5}" srcOrd="0" destOrd="0" presId="urn:microsoft.com/office/officeart/2005/8/layout/arrow3"/>
    <dgm:cxn modelId="{E1D0546B-6EFF-684A-9A14-B44D731ACB81}" type="presParOf" srcId="{F17A12E5-2676-FF44-93FC-27D1D283E9CC}" destId="{23AF90FF-338D-C446-9C7A-F40050E15F62}" srcOrd="0" destOrd="0" presId="urn:microsoft.com/office/officeart/2005/8/layout/arrow3"/>
    <dgm:cxn modelId="{58CA5284-B7F1-A44E-A456-19D7293456DB}" type="presParOf" srcId="{F17A12E5-2676-FF44-93FC-27D1D283E9CC}" destId="{21649F83-FD6A-DD46-A9D2-C30FB85811A2}" srcOrd="1" destOrd="0" presId="urn:microsoft.com/office/officeart/2005/8/layout/arrow3"/>
    <dgm:cxn modelId="{340FAC96-4F5E-9F49-B993-695554DD9EA7}" type="presParOf" srcId="{F17A12E5-2676-FF44-93FC-27D1D283E9CC}" destId="{5DB6B176-598F-1942-AE94-17915B71565B}" srcOrd="2" destOrd="0" presId="urn:microsoft.com/office/officeart/2005/8/layout/arrow3"/>
    <dgm:cxn modelId="{8B06EB13-1D15-A048-93E9-4B898C8AB04B}" type="presParOf" srcId="{F17A12E5-2676-FF44-93FC-27D1D283E9CC}" destId="{4F0DECDC-D519-8841-8F85-E0B4D8BCA33B}" srcOrd="3" destOrd="0" presId="urn:microsoft.com/office/officeart/2005/8/layout/arrow3"/>
    <dgm:cxn modelId="{6F17D6F1-D132-BE44-9C09-679E097324E7}" type="presParOf" srcId="{F17A12E5-2676-FF44-93FC-27D1D283E9CC}" destId="{298E0817-20F0-144C-87E9-593774741FB5}"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325736-E71E-5E43-9583-D4A21BE6D1D0}" type="doc">
      <dgm:prSet loTypeId="urn:microsoft.com/office/officeart/2005/8/layout/pyramid2" loCatId="" qsTypeId="urn:microsoft.com/office/officeart/2005/8/quickstyle/simple4" qsCatId="simple" csTypeId="urn:microsoft.com/office/officeart/2005/8/colors/accent3_4" csCatId="accent3" phldr="1"/>
      <dgm:spPr/>
    </dgm:pt>
    <dgm:pt modelId="{BCF4D8BE-F2A0-7540-B4FE-203E5600D976}">
      <dgm:prSet phldrT="[Text]" custT="1"/>
      <dgm:spPr/>
      <dgm:t>
        <a:bodyPr/>
        <a:lstStyle/>
        <a:p>
          <a:r>
            <a:rPr lang="en-US" sz="3200" dirty="0"/>
            <a:t>Intensive Supports for Few</a:t>
          </a:r>
        </a:p>
      </dgm:t>
    </dgm:pt>
    <dgm:pt modelId="{F0AADD44-CB6A-3B46-BCC0-0A3DBB3464CE}" type="parTrans" cxnId="{73A01DE7-8A98-0646-AF3E-234C2A5C9982}">
      <dgm:prSet/>
      <dgm:spPr/>
      <dgm:t>
        <a:bodyPr/>
        <a:lstStyle/>
        <a:p>
          <a:endParaRPr lang="en-US"/>
        </a:p>
      </dgm:t>
    </dgm:pt>
    <dgm:pt modelId="{063A01B4-5ADF-C14C-882F-20F5348732D8}" type="sibTrans" cxnId="{73A01DE7-8A98-0646-AF3E-234C2A5C9982}">
      <dgm:prSet/>
      <dgm:spPr/>
      <dgm:t>
        <a:bodyPr/>
        <a:lstStyle/>
        <a:p>
          <a:endParaRPr lang="en-US"/>
        </a:p>
      </dgm:t>
    </dgm:pt>
    <dgm:pt modelId="{54E42F19-F399-BF44-A2F9-3348C508C5E9}">
      <dgm:prSet phldrT="[Text]" custT="1"/>
      <dgm:spPr/>
      <dgm:t>
        <a:bodyPr/>
        <a:lstStyle/>
        <a:p>
          <a:r>
            <a:rPr lang="en-US" sz="3200" dirty="0"/>
            <a:t>Predictable and Consistent Systems &amp; Supports for ALL</a:t>
          </a:r>
        </a:p>
      </dgm:t>
    </dgm:pt>
    <dgm:pt modelId="{99B3D1CD-788F-AC46-BF7E-C353C33B4698}" type="parTrans" cxnId="{56EE2647-778F-C242-BCE3-3C152FE665CB}">
      <dgm:prSet/>
      <dgm:spPr/>
      <dgm:t>
        <a:bodyPr/>
        <a:lstStyle/>
        <a:p>
          <a:endParaRPr lang="en-US"/>
        </a:p>
      </dgm:t>
    </dgm:pt>
    <dgm:pt modelId="{E9F15CFC-E0A9-5E46-AB61-72224F24AE0C}" type="sibTrans" cxnId="{56EE2647-778F-C242-BCE3-3C152FE665CB}">
      <dgm:prSet/>
      <dgm:spPr/>
      <dgm:t>
        <a:bodyPr/>
        <a:lstStyle/>
        <a:p>
          <a:endParaRPr lang="en-US"/>
        </a:p>
      </dgm:t>
    </dgm:pt>
    <dgm:pt modelId="{2B5200B1-8BC7-504B-97C8-BC41747388F6}">
      <dgm:prSet custT="1"/>
      <dgm:spPr/>
      <dgm:t>
        <a:bodyPr/>
        <a:lstStyle/>
        <a:p>
          <a:r>
            <a:rPr lang="en-US" sz="3200" dirty="0"/>
            <a:t>Additional Supports for Some</a:t>
          </a:r>
        </a:p>
      </dgm:t>
    </dgm:pt>
    <dgm:pt modelId="{EB16C526-0146-074E-9C06-92C263081FF0}" type="parTrans" cxnId="{3380FBCC-96D1-EB4A-B829-352CCA420F91}">
      <dgm:prSet/>
      <dgm:spPr/>
      <dgm:t>
        <a:bodyPr/>
        <a:lstStyle/>
        <a:p>
          <a:endParaRPr lang="en-US"/>
        </a:p>
      </dgm:t>
    </dgm:pt>
    <dgm:pt modelId="{A92C98F7-5689-E04D-A2A2-5CB3FFD51767}" type="sibTrans" cxnId="{3380FBCC-96D1-EB4A-B829-352CCA420F91}">
      <dgm:prSet/>
      <dgm:spPr/>
      <dgm:t>
        <a:bodyPr/>
        <a:lstStyle/>
        <a:p>
          <a:endParaRPr lang="en-US"/>
        </a:p>
      </dgm:t>
    </dgm:pt>
    <dgm:pt modelId="{81D559EF-353C-974B-81B8-23E836209E5C}" type="pres">
      <dgm:prSet presAssocID="{64325736-E71E-5E43-9583-D4A21BE6D1D0}" presName="compositeShape" presStyleCnt="0">
        <dgm:presLayoutVars>
          <dgm:dir/>
          <dgm:resizeHandles/>
        </dgm:presLayoutVars>
      </dgm:prSet>
      <dgm:spPr/>
    </dgm:pt>
    <dgm:pt modelId="{5B2A386A-D211-F74D-8C8D-F496243702B7}" type="pres">
      <dgm:prSet presAssocID="{64325736-E71E-5E43-9583-D4A21BE6D1D0}" presName="pyramid" presStyleLbl="node1" presStyleIdx="0" presStyleCnt="1" custScaleX="125912"/>
      <dgm:spPr/>
    </dgm:pt>
    <dgm:pt modelId="{10C2C8D2-236C-2040-BC1C-D4889430575A}" type="pres">
      <dgm:prSet presAssocID="{64325736-E71E-5E43-9583-D4A21BE6D1D0}" presName="theList" presStyleCnt="0"/>
      <dgm:spPr/>
    </dgm:pt>
    <dgm:pt modelId="{F4E6893F-064D-2240-9CE5-95579AB9DA81}" type="pres">
      <dgm:prSet presAssocID="{BCF4D8BE-F2A0-7540-B4FE-203E5600D976}" presName="aNode" presStyleLbl="fgAcc1" presStyleIdx="0" presStyleCnt="3" custScaleX="165942">
        <dgm:presLayoutVars>
          <dgm:bulletEnabled val="1"/>
        </dgm:presLayoutVars>
      </dgm:prSet>
      <dgm:spPr/>
    </dgm:pt>
    <dgm:pt modelId="{746B0E01-E085-3F42-A7F4-B566DF6F28D0}" type="pres">
      <dgm:prSet presAssocID="{BCF4D8BE-F2A0-7540-B4FE-203E5600D976}" presName="aSpace" presStyleCnt="0"/>
      <dgm:spPr/>
    </dgm:pt>
    <dgm:pt modelId="{32A2005C-FEF7-444A-AA02-836E2EE4DEA0}" type="pres">
      <dgm:prSet presAssocID="{2B5200B1-8BC7-504B-97C8-BC41747388F6}" presName="aNode" presStyleLbl="fgAcc1" presStyleIdx="1" presStyleCnt="3" custScaleX="167435">
        <dgm:presLayoutVars>
          <dgm:bulletEnabled val="1"/>
        </dgm:presLayoutVars>
      </dgm:prSet>
      <dgm:spPr/>
    </dgm:pt>
    <dgm:pt modelId="{C658C981-1147-6C47-BCC0-6378DDEDD9B7}" type="pres">
      <dgm:prSet presAssocID="{2B5200B1-8BC7-504B-97C8-BC41747388F6}" presName="aSpace" presStyleCnt="0"/>
      <dgm:spPr/>
    </dgm:pt>
    <dgm:pt modelId="{74EB7883-DC14-CB43-86AF-BF911E3DAD4D}" type="pres">
      <dgm:prSet presAssocID="{54E42F19-F399-BF44-A2F9-3348C508C5E9}" presName="aNode" presStyleLbl="fgAcc1" presStyleIdx="2" presStyleCnt="3" custScaleX="171451">
        <dgm:presLayoutVars>
          <dgm:bulletEnabled val="1"/>
        </dgm:presLayoutVars>
      </dgm:prSet>
      <dgm:spPr/>
    </dgm:pt>
    <dgm:pt modelId="{CE883E4C-20A8-C340-9DAA-35391D8F3CB7}" type="pres">
      <dgm:prSet presAssocID="{54E42F19-F399-BF44-A2F9-3348C508C5E9}" presName="aSpace" presStyleCnt="0"/>
      <dgm:spPr/>
    </dgm:pt>
  </dgm:ptLst>
  <dgm:cxnLst>
    <dgm:cxn modelId="{56EE2647-778F-C242-BCE3-3C152FE665CB}" srcId="{64325736-E71E-5E43-9583-D4A21BE6D1D0}" destId="{54E42F19-F399-BF44-A2F9-3348C508C5E9}" srcOrd="2" destOrd="0" parTransId="{99B3D1CD-788F-AC46-BF7E-C353C33B4698}" sibTransId="{E9F15CFC-E0A9-5E46-AB61-72224F24AE0C}"/>
    <dgm:cxn modelId="{2452EC52-258E-B44F-854D-FDF7EF74C0A4}" type="presOf" srcId="{54E42F19-F399-BF44-A2F9-3348C508C5E9}" destId="{74EB7883-DC14-CB43-86AF-BF911E3DAD4D}" srcOrd="0" destOrd="0" presId="urn:microsoft.com/office/officeart/2005/8/layout/pyramid2"/>
    <dgm:cxn modelId="{3F5AF158-EFEB-674C-8A0D-D86C11EF78EA}" type="presOf" srcId="{2B5200B1-8BC7-504B-97C8-BC41747388F6}" destId="{32A2005C-FEF7-444A-AA02-836E2EE4DEA0}" srcOrd="0" destOrd="0" presId="urn:microsoft.com/office/officeart/2005/8/layout/pyramid2"/>
    <dgm:cxn modelId="{9B51E27D-41B6-2440-875C-6E9142154378}" type="presOf" srcId="{BCF4D8BE-F2A0-7540-B4FE-203E5600D976}" destId="{F4E6893F-064D-2240-9CE5-95579AB9DA81}" srcOrd="0" destOrd="0" presId="urn:microsoft.com/office/officeart/2005/8/layout/pyramid2"/>
    <dgm:cxn modelId="{363755C5-3604-F145-B966-45C7CBDB28F2}" type="presOf" srcId="{64325736-E71E-5E43-9583-D4A21BE6D1D0}" destId="{81D559EF-353C-974B-81B8-23E836209E5C}" srcOrd="0" destOrd="0" presId="urn:microsoft.com/office/officeart/2005/8/layout/pyramid2"/>
    <dgm:cxn modelId="{3380FBCC-96D1-EB4A-B829-352CCA420F91}" srcId="{64325736-E71E-5E43-9583-D4A21BE6D1D0}" destId="{2B5200B1-8BC7-504B-97C8-BC41747388F6}" srcOrd="1" destOrd="0" parTransId="{EB16C526-0146-074E-9C06-92C263081FF0}" sibTransId="{A92C98F7-5689-E04D-A2A2-5CB3FFD51767}"/>
    <dgm:cxn modelId="{73A01DE7-8A98-0646-AF3E-234C2A5C9982}" srcId="{64325736-E71E-5E43-9583-D4A21BE6D1D0}" destId="{BCF4D8BE-F2A0-7540-B4FE-203E5600D976}" srcOrd="0" destOrd="0" parTransId="{F0AADD44-CB6A-3B46-BCC0-0A3DBB3464CE}" sibTransId="{063A01B4-5ADF-C14C-882F-20F5348732D8}"/>
    <dgm:cxn modelId="{996B43FC-3A9E-154D-96EB-289DD035EA6F}" type="presParOf" srcId="{81D559EF-353C-974B-81B8-23E836209E5C}" destId="{5B2A386A-D211-F74D-8C8D-F496243702B7}" srcOrd="0" destOrd="0" presId="urn:microsoft.com/office/officeart/2005/8/layout/pyramid2"/>
    <dgm:cxn modelId="{160011AB-DDD6-944F-8C05-0A42123920C3}" type="presParOf" srcId="{81D559EF-353C-974B-81B8-23E836209E5C}" destId="{10C2C8D2-236C-2040-BC1C-D4889430575A}" srcOrd="1" destOrd="0" presId="urn:microsoft.com/office/officeart/2005/8/layout/pyramid2"/>
    <dgm:cxn modelId="{24A05A9B-0095-7B4C-922A-CAC1ECDC3E11}" type="presParOf" srcId="{10C2C8D2-236C-2040-BC1C-D4889430575A}" destId="{F4E6893F-064D-2240-9CE5-95579AB9DA81}" srcOrd="0" destOrd="0" presId="urn:microsoft.com/office/officeart/2005/8/layout/pyramid2"/>
    <dgm:cxn modelId="{C9CBC87C-D091-8540-A952-5B71E6C6A90F}" type="presParOf" srcId="{10C2C8D2-236C-2040-BC1C-D4889430575A}" destId="{746B0E01-E085-3F42-A7F4-B566DF6F28D0}" srcOrd="1" destOrd="0" presId="urn:microsoft.com/office/officeart/2005/8/layout/pyramid2"/>
    <dgm:cxn modelId="{CEAC0518-169C-064A-AF7D-D8AB02ED46E2}" type="presParOf" srcId="{10C2C8D2-236C-2040-BC1C-D4889430575A}" destId="{32A2005C-FEF7-444A-AA02-836E2EE4DEA0}" srcOrd="2" destOrd="0" presId="urn:microsoft.com/office/officeart/2005/8/layout/pyramid2"/>
    <dgm:cxn modelId="{D6128948-550E-034D-A67C-18939D492AD7}" type="presParOf" srcId="{10C2C8D2-236C-2040-BC1C-D4889430575A}" destId="{C658C981-1147-6C47-BCC0-6378DDEDD9B7}" srcOrd="3" destOrd="0" presId="urn:microsoft.com/office/officeart/2005/8/layout/pyramid2"/>
    <dgm:cxn modelId="{C41240C9-6A2C-344F-8F05-3BBA885D2F0F}" type="presParOf" srcId="{10C2C8D2-236C-2040-BC1C-D4889430575A}" destId="{74EB7883-DC14-CB43-86AF-BF911E3DAD4D}" srcOrd="4" destOrd="0" presId="urn:microsoft.com/office/officeart/2005/8/layout/pyramid2"/>
    <dgm:cxn modelId="{903F6C3D-37CD-B142-87BE-F9BE6902A471}" type="presParOf" srcId="{10C2C8D2-236C-2040-BC1C-D4889430575A}" destId="{CE883E4C-20A8-C340-9DAA-35391D8F3CB7}"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325736-E71E-5E43-9583-D4A21BE6D1D0}" type="doc">
      <dgm:prSet loTypeId="urn:microsoft.com/office/officeart/2005/8/layout/pyramid2" loCatId="" qsTypeId="urn:microsoft.com/office/officeart/2005/8/quickstyle/simple4" qsCatId="simple" csTypeId="urn:microsoft.com/office/officeart/2005/8/colors/accent3_4" csCatId="accent3" phldr="1"/>
      <dgm:spPr/>
    </dgm:pt>
    <dgm:pt modelId="{BCF4D8BE-F2A0-7540-B4FE-203E5600D976}">
      <dgm:prSet phldrT="[Text]" custT="1"/>
      <dgm:spPr/>
      <dgm:t>
        <a:bodyPr/>
        <a:lstStyle/>
        <a:p>
          <a:r>
            <a:rPr lang="en-US" sz="3200" dirty="0"/>
            <a:t>Repair Harm and Relationships</a:t>
          </a:r>
        </a:p>
      </dgm:t>
    </dgm:pt>
    <dgm:pt modelId="{F0AADD44-CB6A-3B46-BCC0-0A3DBB3464CE}" type="parTrans" cxnId="{73A01DE7-8A98-0646-AF3E-234C2A5C9982}">
      <dgm:prSet/>
      <dgm:spPr/>
      <dgm:t>
        <a:bodyPr/>
        <a:lstStyle/>
        <a:p>
          <a:endParaRPr lang="en-US"/>
        </a:p>
      </dgm:t>
    </dgm:pt>
    <dgm:pt modelId="{063A01B4-5ADF-C14C-882F-20F5348732D8}" type="sibTrans" cxnId="{73A01DE7-8A98-0646-AF3E-234C2A5C9982}">
      <dgm:prSet/>
      <dgm:spPr/>
      <dgm:t>
        <a:bodyPr/>
        <a:lstStyle/>
        <a:p>
          <a:endParaRPr lang="en-US"/>
        </a:p>
      </dgm:t>
    </dgm:pt>
    <dgm:pt modelId="{54E42F19-F399-BF44-A2F9-3348C508C5E9}">
      <dgm:prSet phldrT="[Text]" custT="1"/>
      <dgm:spPr/>
      <dgm:t>
        <a:bodyPr/>
        <a:lstStyle/>
        <a:p>
          <a:r>
            <a:rPr lang="en-US" sz="3200" dirty="0"/>
            <a:t>Make and Develop Positive Relationships</a:t>
          </a:r>
        </a:p>
      </dgm:t>
    </dgm:pt>
    <dgm:pt modelId="{99B3D1CD-788F-AC46-BF7E-C353C33B4698}" type="parTrans" cxnId="{56EE2647-778F-C242-BCE3-3C152FE665CB}">
      <dgm:prSet/>
      <dgm:spPr/>
      <dgm:t>
        <a:bodyPr/>
        <a:lstStyle/>
        <a:p>
          <a:endParaRPr lang="en-US"/>
        </a:p>
      </dgm:t>
    </dgm:pt>
    <dgm:pt modelId="{E9F15CFC-E0A9-5E46-AB61-72224F24AE0C}" type="sibTrans" cxnId="{56EE2647-778F-C242-BCE3-3C152FE665CB}">
      <dgm:prSet/>
      <dgm:spPr/>
      <dgm:t>
        <a:bodyPr/>
        <a:lstStyle/>
        <a:p>
          <a:endParaRPr lang="en-US"/>
        </a:p>
      </dgm:t>
    </dgm:pt>
    <dgm:pt modelId="{2B5200B1-8BC7-504B-97C8-BC41747388F6}">
      <dgm:prSet custT="1"/>
      <dgm:spPr/>
      <dgm:t>
        <a:bodyPr/>
        <a:lstStyle/>
        <a:p>
          <a:r>
            <a:rPr lang="en-US" sz="3200" dirty="0"/>
            <a:t>Maintain Relationships</a:t>
          </a:r>
        </a:p>
      </dgm:t>
    </dgm:pt>
    <dgm:pt modelId="{EB16C526-0146-074E-9C06-92C263081FF0}" type="parTrans" cxnId="{3380FBCC-96D1-EB4A-B829-352CCA420F91}">
      <dgm:prSet/>
      <dgm:spPr/>
      <dgm:t>
        <a:bodyPr/>
        <a:lstStyle/>
        <a:p>
          <a:endParaRPr lang="en-US"/>
        </a:p>
      </dgm:t>
    </dgm:pt>
    <dgm:pt modelId="{A92C98F7-5689-E04D-A2A2-5CB3FFD51767}" type="sibTrans" cxnId="{3380FBCC-96D1-EB4A-B829-352CCA420F91}">
      <dgm:prSet/>
      <dgm:spPr/>
      <dgm:t>
        <a:bodyPr/>
        <a:lstStyle/>
        <a:p>
          <a:endParaRPr lang="en-US"/>
        </a:p>
      </dgm:t>
    </dgm:pt>
    <dgm:pt modelId="{81D559EF-353C-974B-81B8-23E836209E5C}" type="pres">
      <dgm:prSet presAssocID="{64325736-E71E-5E43-9583-D4A21BE6D1D0}" presName="compositeShape" presStyleCnt="0">
        <dgm:presLayoutVars>
          <dgm:dir/>
          <dgm:resizeHandles/>
        </dgm:presLayoutVars>
      </dgm:prSet>
      <dgm:spPr/>
    </dgm:pt>
    <dgm:pt modelId="{5B2A386A-D211-F74D-8C8D-F496243702B7}" type="pres">
      <dgm:prSet presAssocID="{64325736-E71E-5E43-9583-D4A21BE6D1D0}" presName="pyramid" presStyleLbl="node1" presStyleIdx="0" presStyleCnt="1" custScaleX="125912"/>
      <dgm:spPr/>
    </dgm:pt>
    <dgm:pt modelId="{10C2C8D2-236C-2040-BC1C-D4889430575A}" type="pres">
      <dgm:prSet presAssocID="{64325736-E71E-5E43-9583-D4A21BE6D1D0}" presName="theList" presStyleCnt="0"/>
      <dgm:spPr/>
    </dgm:pt>
    <dgm:pt modelId="{F4E6893F-064D-2240-9CE5-95579AB9DA81}" type="pres">
      <dgm:prSet presAssocID="{BCF4D8BE-F2A0-7540-B4FE-203E5600D976}" presName="aNode" presStyleLbl="fgAcc1" presStyleIdx="0" presStyleCnt="3" custScaleX="165942">
        <dgm:presLayoutVars>
          <dgm:bulletEnabled val="1"/>
        </dgm:presLayoutVars>
      </dgm:prSet>
      <dgm:spPr/>
    </dgm:pt>
    <dgm:pt modelId="{746B0E01-E085-3F42-A7F4-B566DF6F28D0}" type="pres">
      <dgm:prSet presAssocID="{BCF4D8BE-F2A0-7540-B4FE-203E5600D976}" presName="aSpace" presStyleCnt="0"/>
      <dgm:spPr/>
    </dgm:pt>
    <dgm:pt modelId="{32A2005C-FEF7-444A-AA02-836E2EE4DEA0}" type="pres">
      <dgm:prSet presAssocID="{2B5200B1-8BC7-504B-97C8-BC41747388F6}" presName="aNode" presStyleLbl="fgAcc1" presStyleIdx="1" presStyleCnt="3" custScaleX="167435">
        <dgm:presLayoutVars>
          <dgm:bulletEnabled val="1"/>
        </dgm:presLayoutVars>
      </dgm:prSet>
      <dgm:spPr/>
    </dgm:pt>
    <dgm:pt modelId="{C658C981-1147-6C47-BCC0-6378DDEDD9B7}" type="pres">
      <dgm:prSet presAssocID="{2B5200B1-8BC7-504B-97C8-BC41747388F6}" presName="aSpace" presStyleCnt="0"/>
      <dgm:spPr/>
    </dgm:pt>
    <dgm:pt modelId="{74EB7883-DC14-CB43-86AF-BF911E3DAD4D}" type="pres">
      <dgm:prSet presAssocID="{54E42F19-F399-BF44-A2F9-3348C508C5E9}" presName="aNode" presStyleLbl="fgAcc1" presStyleIdx="2" presStyleCnt="3" custScaleX="171451">
        <dgm:presLayoutVars>
          <dgm:bulletEnabled val="1"/>
        </dgm:presLayoutVars>
      </dgm:prSet>
      <dgm:spPr/>
    </dgm:pt>
    <dgm:pt modelId="{CE883E4C-20A8-C340-9DAA-35391D8F3CB7}" type="pres">
      <dgm:prSet presAssocID="{54E42F19-F399-BF44-A2F9-3348C508C5E9}" presName="aSpace" presStyleCnt="0"/>
      <dgm:spPr/>
    </dgm:pt>
  </dgm:ptLst>
  <dgm:cxnLst>
    <dgm:cxn modelId="{56EE2647-778F-C242-BCE3-3C152FE665CB}" srcId="{64325736-E71E-5E43-9583-D4A21BE6D1D0}" destId="{54E42F19-F399-BF44-A2F9-3348C508C5E9}" srcOrd="2" destOrd="0" parTransId="{99B3D1CD-788F-AC46-BF7E-C353C33B4698}" sibTransId="{E9F15CFC-E0A9-5E46-AB61-72224F24AE0C}"/>
    <dgm:cxn modelId="{2452EC52-258E-B44F-854D-FDF7EF74C0A4}" type="presOf" srcId="{54E42F19-F399-BF44-A2F9-3348C508C5E9}" destId="{74EB7883-DC14-CB43-86AF-BF911E3DAD4D}" srcOrd="0" destOrd="0" presId="urn:microsoft.com/office/officeart/2005/8/layout/pyramid2"/>
    <dgm:cxn modelId="{3F5AF158-EFEB-674C-8A0D-D86C11EF78EA}" type="presOf" srcId="{2B5200B1-8BC7-504B-97C8-BC41747388F6}" destId="{32A2005C-FEF7-444A-AA02-836E2EE4DEA0}" srcOrd="0" destOrd="0" presId="urn:microsoft.com/office/officeart/2005/8/layout/pyramid2"/>
    <dgm:cxn modelId="{9B51E27D-41B6-2440-875C-6E9142154378}" type="presOf" srcId="{BCF4D8BE-F2A0-7540-B4FE-203E5600D976}" destId="{F4E6893F-064D-2240-9CE5-95579AB9DA81}" srcOrd="0" destOrd="0" presId="urn:microsoft.com/office/officeart/2005/8/layout/pyramid2"/>
    <dgm:cxn modelId="{363755C5-3604-F145-B966-45C7CBDB28F2}" type="presOf" srcId="{64325736-E71E-5E43-9583-D4A21BE6D1D0}" destId="{81D559EF-353C-974B-81B8-23E836209E5C}" srcOrd="0" destOrd="0" presId="urn:microsoft.com/office/officeart/2005/8/layout/pyramid2"/>
    <dgm:cxn modelId="{3380FBCC-96D1-EB4A-B829-352CCA420F91}" srcId="{64325736-E71E-5E43-9583-D4A21BE6D1D0}" destId="{2B5200B1-8BC7-504B-97C8-BC41747388F6}" srcOrd="1" destOrd="0" parTransId="{EB16C526-0146-074E-9C06-92C263081FF0}" sibTransId="{A92C98F7-5689-E04D-A2A2-5CB3FFD51767}"/>
    <dgm:cxn modelId="{73A01DE7-8A98-0646-AF3E-234C2A5C9982}" srcId="{64325736-E71E-5E43-9583-D4A21BE6D1D0}" destId="{BCF4D8BE-F2A0-7540-B4FE-203E5600D976}" srcOrd="0" destOrd="0" parTransId="{F0AADD44-CB6A-3B46-BCC0-0A3DBB3464CE}" sibTransId="{063A01B4-5ADF-C14C-882F-20F5348732D8}"/>
    <dgm:cxn modelId="{996B43FC-3A9E-154D-96EB-289DD035EA6F}" type="presParOf" srcId="{81D559EF-353C-974B-81B8-23E836209E5C}" destId="{5B2A386A-D211-F74D-8C8D-F496243702B7}" srcOrd="0" destOrd="0" presId="urn:microsoft.com/office/officeart/2005/8/layout/pyramid2"/>
    <dgm:cxn modelId="{160011AB-DDD6-944F-8C05-0A42123920C3}" type="presParOf" srcId="{81D559EF-353C-974B-81B8-23E836209E5C}" destId="{10C2C8D2-236C-2040-BC1C-D4889430575A}" srcOrd="1" destOrd="0" presId="urn:microsoft.com/office/officeart/2005/8/layout/pyramid2"/>
    <dgm:cxn modelId="{24A05A9B-0095-7B4C-922A-CAC1ECDC3E11}" type="presParOf" srcId="{10C2C8D2-236C-2040-BC1C-D4889430575A}" destId="{F4E6893F-064D-2240-9CE5-95579AB9DA81}" srcOrd="0" destOrd="0" presId="urn:microsoft.com/office/officeart/2005/8/layout/pyramid2"/>
    <dgm:cxn modelId="{C9CBC87C-D091-8540-A952-5B71E6C6A90F}" type="presParOf" srcId="{10C2C8D2-236C-2040-BC1C-D4889430575A}" destId="{746B0E01-E085-3F42-A7F4-B566DF6F28D0}" srcOrd="1" destOrd="0" presId="urn:microsoft.com/office/officeart/2005/8/layout/pyramid2"/>
    <dgm:cxn modelId="{CEAC0518-169C-064A-AF7D-D8AB02ED46E2}" type="presParOf" srcId="{10C2C8D2-236C-2040-BC1C-D4889430575A}" destId="{32A2005C-FEF7-444A-AA02-836E2EE4DEA0}" srcOrd="2" destOrd="0" presId="urn:microsoft.com/office/officeart/2005/8/layout/pyramid2"/>
    <dgm:cxn modelId="{D6128948-550E-034D-A67C-18939D492AD7}" type="presParOf" srcId="{10C2C8D2-236C-2040-BC1C-D4889430575A}" destId="{C658C981-1147-6C47-BCC0-6378DDEDD9B7}" srcOrd="3" destOrd="0" presId="urn:microsoft.com/office/officeart/2005/8/layout/pyramid2"/>
    <dgm:cxn modelId="{C41240C9-6A2C-344F-8F05-3BBA885D2F0F}" type="presParOf" srcId="{10C2C8D2-236C-2040-BC1C-D4889430575A}" destId="{74EB7883-DC14-CB43-86AF-BF911E3DAD4D}" srcOrd="4" destOrd="0" presId="urn:microsoft.com/office/officeart/2005/8/layout/pyramid2"/>
    <dgm:cxn modelId="{903F6C3D-37CD-B142-87BE-F9BE6902A471}" type="presParOf" srcId="{10C2C8D2-236C-2040-BC1C-D4889430575A}" destId="{CE883E4C-20A8-C340-9DAA-35391D8F3CB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123FB2-DB3C-4B1C-86A4-D2BE551FF2CE}" type="doc">
      <dgm:prSet loTypeId="urn:microsoft.com/office/officeart/2005/8/layout/venn1" loCatId="relationship" qsTypeId="urn:microsoft.com/office/officeart/2005/8/quickstyle/simple1" qsCatId="simple" csTypeId="urn:microsoft.com/office/officeart/2005/8/colors/accent1_1" csCatId="accent1" phldr="1"/>
      <dgm:spPr/>
    </dgm:pt>
    <dgm:pt modelId="{9221992F-0011-40C5-9644-A654D84E50B8}">
      <dgm:prSet phldrT="[Text]" custT="1"/>
      <dgm:spPr/>
      <dgm:t>
        <a:bodyPr/>
        <a:lstStyle/>
        <a:p>
          <a:r>
            <a:rPr lang="en-US" sz="2000" dirty="0"/>
            <a:t>Nurture Healthy Relationships</a:t>
          </a:r>
        </a:p>
      </dgm:t>
    </dgm:pt>
    <dgm:pt modelId="{7FC2737D-66EE-4E57-9C14-A6CB8F0DC100}" type="parTrans" cxnId="{42ACD84E-206E-480D-9C1B-0CF6820604B9}">
      <dgm:prSet/>
      <dgm:spPr/>
      <dgm:t>
        <a:bodyPr/>
        <a:lstStyle/>
        <a:p>
          <a:endParaRPr lang="en-US"/>
        </a:p>
      </dgm:t>
    </dgm:pt>
    <dgm:pt modelId="{B64A1742-1719-4B0C-B442-299FC5EE83E9}" type="sibTrans" cxnId="{42ACD84E-206E-480D-9C1B-0CF6820604B9}">
      <dgm:prSet/>
      <dgm:spPr/>
      <dgm:t>
        <a:bodyPr/>
        <a:lstStyle/>
        <a:p>
          <a:endParaRPr lang="en-US"/>
        </a:p>
      </dgm:t>
    </dgm:pt>
    <dgm:pt modelId="{07F53B46-51E8-4FD9-9D9D-79F2C3358DE9}">
      <dgm:prSet phldrT="[Text]" custT="1"/>
      <dgm:spPr/>
      <dgm:t>
        <a:bodyPr/>
        <a:lstStyle/>
        <a:p>
          <a:r>
            <a:rPr lang="en-US" sz="2000" dirty="0"/>
            <a:t>Create just and equitable learning environments</a:t>
          </a:r>
        </a:p>
      </dgm:t>
    </dgm:pt>
    <dgm:pt modelId="{2820C711-A804-4ED1-8904-D15503FC641B}" type="parTrans" cxnId="{FA0C618F-5B10-4EAF-B62A-474FCB79FB87}">
      <dgm:prSet/>
      <dgm:spPr/>
      <dgm:t>
        <a:bodyPr/>
        <a:lstStyle/>
        <a:p>
          <a:endParaRPr lang="en-US"/>
        </a:p>
      </dgm:t>
    </dgm:pt>
    <dgm:pt modelId="{80CD6E88-0A5E-48D1-8A2D-23AC70B30FB4}" type="sibTrans" cxnId="{FA0C618F-5B10-4EAF-B62A-474FCB79FB87}">
      <dgm:prSet/>
      <dgm:spPr/>
      <dgm:t>
        <a:bodyPr/>
        <a:lstStyle/>
        <a:p>
          <a:endParaRPr lang="en-US"/>
        </a:p>
      </dgm:t>
    </dgm:pt>
    <dgm:pt modelId="{E44670A5-7295-4B34-A4CA-CEE080DEDDF4}">
      <dgm:prSet phldrT="[Text]" custT="1"/>
      <dgm:spPr/>
      <dgm:t>
        <a:bodyPr/>
        <a:lstStyle/>
        <a:p>
          <a:r>
            <a:rPr lang="en-US" sz="2000" dirty="0"/>
            <a:t>Repair harm and transform conflict</a:t>
          </a:r>
        </a:p>
      </dgm:t>
    </dgm:pt>
    <dgm:pt modelId="{15B64CD0-1E28-485C-A442-134DA0569003}" type="parTrans" cxnId="{CCFC72C1-933D-4A9A-927B-C702DE2DA56A}">
      <dgm:prSet/>
      <dgm:spPr/>
      <dgm:t>
        <a:bodyPr/>
        <a:lstStyle/>
        <a:p>
          <a:endParaRPr lang="en-US"/>
        </a:p>
      </dgm:t>
    </dgm:pt>
    <dgm:pt modelId="{913052B1-18E1-40EB-BA5E-358EB38E3A4D}" type="sibTrans" cxnId="{CCFC72C1-933D-4A9A-927B-C702DE2DA56A}">
      <dgm:prSet/>
      <dgm:spPr/>
      <dgm:t>
        <a:bodyPr/>
        <a:lstStyle/>
        <a:p>
          <a:endParaRPr lang="en-US"/>
        </a:p>
      </dgm:t>
    </dgm:pt>
    <dgm:pt modelId="{62A4A6FC-BD8A-45BC-9474-A55A7287C95D}" type="pres">
      <dgm:prSet presAssocID="{34123FB2-DB3C-4B1C-86A4-D2BE551FF2CE}" presName="compositeShape" presStyleCnt="0">
        <dgm:presLayoutVars>
          <dgm:chMax val="7"/>
          <dgm:dir/>
          <dgm:resizeHandles val="exact"/>
        </dgm:presLayoutVars>
      </dgm:prSet>
      <dgm:spPr/>
    </dgm:pt>
    <dgm:pt modelId="{C0A5C83D-5F52-40DD-9A28-48E97F549CD1}" type="pres">
      <dgm:prSet presAssocID="{9221992F-0011-40C5-9644-A654D84E50B8}" presName="circ1" presStyleLbl="vennNode1" presStyleIdx="0" presStyleCnt="3" custScaleX="102061" custScaleY="103073" custLinFactNeighborX="1101" custLinFactNeighborY="-12452"/>
      <dgm:spPr/>
    </dgm:pt>
    <dgm:pt modelId="{485CD483-A46C-4898-85F9-31244C7A9A85}" type="pres">
      <dgm:prSet presAssocID="{9221992F-0011-40C5-9644-A654D84E50B8}" presName="circ1Tx" presStyleLbl="revTx" presStyleIdx="0" presStyleCnt="0">
        <dgm:presLayoutVars>
          <dgm:chMax val="0"/>
          <dgm:chPref val="0"/>
          <dgm:bulletEnabled val="1"/>
        </dgm:presLayoutVars>
      </dgm:prSet>
      <dgm:spPr/>
    </dgm:pt>
    <dgm:pt modelId="{383D99D8-A653-4D1B-BC22-DA6B86DFB0E6}" type="pres">
      <dgm:prSet presAssocID="{07F53B46-51E8-4FD9-9D9D-79F2C3358DE9}" presName="circ2" presStyleLbl="vennNode1" presStyleIdx="1" presStyleCnt="3" custScaleX="106393" custScaleY="98061" custLinFactNeighborX="8080" custLinFactNeighborY="-11214"/>
      <dgm:spPr/>
    </dgm:pt>
    <dgm:pt modelId="{20DD1BD3-3AB4-4E40-B877-130D3646EFA0}" type="pres">
      <dgm:prSet presAssocID="{07F53B46-51E8-4FD9-9D9D-79F2C3358DE9}" presName="circ2Tx" presStyleLbl="revTx" presStyleIdx="0" presStyleCnt="0">
        <dgm:presLayoutVars>
          <dgm:chMax val="0"/>
          <dgm:chPref val="0"/>
          <dgm:bulletEnabled val="1"/>
        </dgm:presLayoutVars>
      </dgm:prSet>
      <dgm:spPr/>
    </dgm:pt>
    <dgm:pt modelId="{C19EF3B5-1197-4E39-A601-DF21964CE242}" type="pres">
      <dgm:prSet presAssocID="{E44670A5-7295-4B34-A4CA-CEE080DEDDF4}" presName="circ3" presStyleLbl="vennNode1" presStyleIdx="2" presStyleCnt="3" custScaleX="102034" custScaleY="98925" custLinFactNeighborX="-6381" custLinFactNeighborY="-9228"/>
      <dgm:spPr/>
    </dgm:pt>
    <dgm:pt modelId="{1B4DC5C3-B6D7-484F-A549-6AD4D72BD514}" type="pres">
      <dgm:prSet presAssocID="{E44670A5-7295-4B34-A4CA-CEE080DEDDF4}" presName="circ3Tx" presStyleLbl="revTx" presStyleIdx="0" presStyleCnt="0">
        <dgm:presLayoutVars>
          <dgm:chMax val="0"/>
          <dgm:chPref val="0"/>
          <dgm:bulletEnabled val="1"/>
        </dgm:presLayoutVars>
      </dgm:prSet>
      <dgm:spPr/>
    </dgm:pt>
  </dgm:ptLst>
  <dgm:cxnLst>
    <dgm:cxn modelId="{3A113824-638B-485D-88BE-A39E8595AAA6}" type="presOf" srcId="{E44670A5-7295-4B34-A4CA-CEE080DEDDF4}" destId="{1B4DC5C3-B6D7-484F-A549-6AD4D72BD514}" srcOrd="1" destOrd="0" presId="urn:microsoft.com/office/officeart/2005/8/layout/venn1"/>
    <dgm:cxn modelId="{079A9F25-92F1-4D0F-BB63-46AAA1FA30A5}" type="presOf" srcId="{34123FB2-DB3C-4B1C-86A4-D2BE551FF2CE}" destId="{62A4A6FC-BD8A-45BC-9474-A55A7287C95D}" srcOrd="0" destOrd="0" presId="urn:microsoft.com/office/officeart/2005/8/layout/venn1"/>
    <dgm:cxn modelId="{88851035-50BD-4FCD-B501-2C943A9FAA29}" type="presOf" srcId="{9221992F-0011-40C5-9644-A654D84E50B8}" destId="{485CD483-A46C-4898-85F9-31244C7A9A85}" srcOrd="1" destOrd="0" presId="urn:microsoft.com/office/officeart/2005/8/layout/venn1"/>
    <dgm:cxn modelId="{42ACD84E-206E-480D-9C1B-0CF6820604B9}" srcId="{34123FB2-DB3C-4B1C-86A4-D2BE551FF2CE}" destId="{9221992F-0011-40C5-9644-A654D84E50B8}" srcOrd="0" destOrd="0" parTransId="{7FC2737D-66EE-4E57-9C14-A6CB8F0DC100}" sibTransId="{B64A1742-1719-4B0C-B442-299FC5EE83E9}"/>
    <dgm:cxn modelId="{B8902A6A-A814-4514-98DF-656D4AFB4D97}" type="presOf" srcId="{07F53B46-51E8-4FD9-9D9D-79F2C3358DE9}" destId="{20DD1BD3-3AB4-4E40-B877-130D3646EFA0}" srcOrd="1" destOrd="0" presId="urn:microsoft.com/office/officeart/2005/8/layout/venn1"/>
    <dgm:cxn modelId="{45A4FF7D-56A2-4F04-B99C-C4254C6C37C3}" type="presOf" srcId="{07F53B46-51E8-4FD9-9D9D-79F2C3358DE9}" destId="{383D99D8-A653-4D1B-BC22-DA6B86DFB0E6}" srcOrd="0" destOrd="0" presId="urn:microsoft.com/office/officeart/2005/8/layout/venn1"/>
    <dgm:cxn modelId="{FA0C618F-5B10-4EAF-B62A-474FCB79FB87}" srcId="{34123FB2-DB3C-4B1C-86A4-D2BE551FF2CE}" destId="{07F53B46-51E8-4FD9-9D9D-79F2C3358DE9}" srcOrd="1" destOrd="0" parTransId="{2820C711-A804-4ED1-8904-D15503FC641B}" sibTransId="{80CD6E88-0A5E-48D1-8A2D-23AC70B30FB4}"/>
    <dgm:cxn modelId="{CCFC72C1-933D-4A9A-927B-C702DE2DA56A}" srcId="{34123FB2-DB3C-4B1C-86A4-D2BE551FF2CE}" destId="{E44670A5-7295-4B34-A4CA-CEE080DEDDF4}" srcOrd="2" destOrd="0" parTransId="{15B64CD0-1E28-485C-A442-134DA0569003}" sibTransId="{913052B1-18E1-40EB-BA5E-358EB38E3A4D}"/>
    <dgm:cxn modelId="{E08069E0-D209-47E2-8733-5E6FE1FD8805}" type="presOf" srcId="{E44670A5-7295-4B34-A4CA-CEE080DEDDF4}" destId="{C19EF3B5-1197-4E39-A601-DF21964CE242}" srcOrd="0" destOrd="0" presId="urn:microsoft.com/office/officeart/2005/8/layout/venn1"/>
    <dgm:cxn modelId="{CD9033F2-DDC0-456D-AD15-441E2C9A81AC}" type="presOf" srcId="{9221992F-0011-40C5-9644-A654D84E50B8}" destId="{C0A5C83D-5F52-40DD-9A28-48E97F549CD1}" srcOrd="0" destOrd="0" presId="urn:microsoft.com/office/officeart/2005/8/layout/venn1"/>
    <dgm:cxn modelId="{24E6CAB3-4970-4188-A7BE-FE03305C43DA}" type="presParOf" srcId="{62A4A6FC-BD8A-45BC-9474-A55A7287C95D}" destId="{C0A5C83D-5F52-40DD-9A28-48E97F549CD1}" srcOrd="0" destOrd="0" presId="urn:microsoft.com/office/officeart/2005/8/layout/venn1"/>
    <dgm:cxn modelId="{503B04BE-7AAA-4FCF-B5D8-09FC993ABE38}" type="presParOf" srcId="{62A4A6FC-BD8A-45BC-9474-A55A7287C95D}" destId="{485CD483-A46C-4898-85F9-31244C7A9A85}" srcOrd="1" destOrd="0" presId="urn:microsoft.com/office/officeart/2005/8/layout/venn1"/>
    <dgm:cxn modelId="{E4752DA3-40A1-4845-82B6-2BA74FA5D0AE}" type="presParOf" srcId="{62A4A6FC-BD8A-45BC-9474-A55A7287C95D}" destId="{383D99D8-A653-4D1B-BC22-DA6B86DFB0E6}" srcOrd="2" destOrd="0" presId="urn:microsoft.com/office/officeart/2005/8/layout/venn1"/>
    <dgm:cxn modelId="{8FC6F76A-A24E-46E7-986F-015A44F14AA4}" type="presParOf" srcId="{62A4A6FC-BD8A-45BC-9474-A55A7287C95D}" destId="{20DD1BD3-3AB4-4E40-B877-130D3646EFA0}" srcOrd="3" destOrd="0" presId="urn:microsoft.com/office/officeart/2005/8/layout/venn1"/>
    <dgm:cxn modelId="{77CA1879-389E-456E-AD3A-87F4F6075DBF}" type="presParOf" srcId="{62A4A6FC-BD8A-45BC-9474-A55A7287C95D}" destId="{C19EF3B5-1197-4E39-A601-DF21964CE242}" srcOrd="4" destOrd="0" presId="urn:microsoft.com/office/officeart/2005/8/layout/venn1"/>
    <dgm:cxn modelId="{9F8037D4-4E5A-4FA0-9B96-6928744AE879}" type="presParOf" srcId="{62A4A6FC-BD8A-45BC-9474-A55A7287C95D}" destId="{1B4DC5C3-B6D7-484F-A549-6AD4D72BD51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5C83D-5F52-40DD-9A28-48E97F549CD1}">
      <dsp:nvSpPr>
        <dsp:cNvPr id="0" name=""/>
        <dsp:cNvSpPr/>
      </dsp:nvSpPr>
      <dsp:spPr>
        <a:xfrm>
          <a:off x="1803946" y="0"/>
          <a:ext cx="2488655" cy="2513332"/>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Nurture Healthy Relationships</a:t>
          </a:r>
        </a:p>
      </dsp:txBody>
      <dsp:txXfrm>
        <a:off x="2135767" y="439833"/>
        <a:ext cx="1825013" cy="1130999"/>
      </dsp:txXfrm>
    </dsp:sp>
    <dsp:sp modelId="{383D99D8-A653-4D1B-BC22-DA6B86DFB0E6}">
      <dsp:nvSpPr>
        <dsp:cNvPr id="0" name=""/>
        <dsp:cNvSpPr/>
      </dsp:nvSpPr>
      <dsp:spPr>
        <a:xfrm>
          <a:off x="2801162" y="1350284"/>
          <a:ext cx="2594286" cy="2391119"/>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Create just and equitable learning environments</a:t>
          </a:r>
        </a:p>
      </dsp:txBody>
      <dsp:txXfrm>
        <a:off x="3594582" y="1967990"/>
        <a:ext cx="1556572" cy="1315115"/>
      </dsp:txXfrm>
    </dsp:sp>
    <dsp:sp modelId="{C19EF3B5-1197-4E39-A601-DF21964CE242}">
      <dsp:nvSpPr>
        <dsp:cNvPr id="0" name=""/>
        <dsp:cNvSpPr/>
      </dsp:nvSpPr>
      <dsp:spPr>
        <a:xfrm>
          <a:off x="741978" y="1388177"/>
          <a:ext cx="2487997" cy="2412187"/>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Repair harm and transform conflict</a:t>
          </a:r>
        </a:p>
      </dsp:txBody>
      <dsp:txXfrm>
        <a:off x="976265" y="2011325"/>
        <a:ext cx="1492798" cy="1326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E5AAE-287D-BC40-8949-5A2055CA09AF}">
      <dsp:nvSpPr>
        <dsp:cNvPr id="0" name=""/>
        <dsp:cNvSpPr/>
      </dsp:nvSpPr>
      <dsp:spPr>
        <a:xfrm>
          <a:off x="2" y="-107965"/>
          <a:ext cx="3881842" cy="871560"/>
        </a:xfrm>
        <a:prstGeom prst="rect">
          <a:avLst/>
        </a:prstGeom>
        <a:gradFill rotWithShape="0">
          <a:gsLst>
            <a:gs pos="0">
              <a:schemeClr val="accent3">
                <a:lumMod val="75000"/>
              </a:schemeClr>
            </a:gs>
            <a:gs pos="100000">
              <a:schemeClr val="accent3">
                <a:shade val="50000"/>
                <a:hueOff val="0"/>
                <a:satOff val="0"/>
                <a:lumOff val="0"/>
                <a:alphaOff val="0"/>
                <a:tint val="50000"/>
                <a:shade val="100000"/>
                <a:satMod val="350000"/>
              </a:schemeClr>
            </a:gs>
          </a:gsLst>
          <a:lin ang="16200000" scaled="0"/>
        </a:gradFill>
        <a:ln w="9525" cap="flat" cmpd="sng" algn="ctr">
          <a:solidFill>
            <a:schemeClr val="accent3">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ZERO TOLERANCE Policies</a:t>
          </a:r>
        </a:p>
      </dsp:txBody>
      <dsp:txXfrm>
        <a:off x="2" y="-107965"/>
        <a:ext cx="3881842" cy="871560"/>
      </dsp:txXfrm>
    </dsp:sp>
    <dsp:sp modelId="{0B9892C2-C51E-9149-9E1A-9808F73F5185}">
      <dsp:nvSpPr>
        <dsp:cNvPr id="0" name=""/>
        <dsp:cNvSpPr/>
      </dsp:nvSpPr>
      <dsp:spPr>
        <a:xfrm>
          <a:off x="33227" y="763594"/>
          <a:ext cx="3868226" cy="4642481"/>
        </a:xfrm>
        <a:prstGeom prst="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“One strike and you’re out” regardless of the situation or past history</a:t>
          </a:r>
        </a:p>
        <a:p>
          <a:pPr marL="228600" lvl="1" indent="-228600" algn="l" defTabSz="1066800">
            <a:lnSpc>
              <a:spcPct val="90000"/>
            </a:lnSpc>
            <a:spcBef>
              <a:spcPct val="0"/>
            </a:spcBef>
            <a:spcAft>
              <a:spcPct val="15000"/>
            </a:spcAft>
            <a:buChar char="•"/>
          </a:pPr>
          <a:r>
            <a:rPr lang="en-US" sz="2400" kern="1200" dirty="0"/>
            <a:t>Meant for illegal behaviors but then expanded to disrespect and disobedience</a:t>
          </a:r>
        </a:p>
        <a:p>
          <a:pPr marL="228600" lvl="1" indent="-228600" algn="l" defTabSz="1066800">
            <a:lnSpc>
              <a:spcPct val="90000"/>
            </a:lnSpc>
            <a:spcBef>
              <a:spcPct val="0"/>
            </a:spcBef>
            <a:spcAft>
              <a:spcPct val="15000"/>
            </a:spcAft>
            <a:buChar char="•"/>
          </a:pPr>
          <a:r>
            <a:rPr lang="en-US" sz="2400" kern="1200" dirty="0"/>
            <a:t>Encourage exclusionary practices for minor behaviors to prevent escalation</a:t>
          </a:r>
        </a:p>
        <a:p>
          <a:pPr marL="228600" lvl="1" indent="-228600" algn="l" defTabSz="977900">
            <a:lnSpc>
              <a:spcPct val="90000"/>
            </a:lnSpc>
            <a:spcBef>
              <a:spcPct val="0"/>
            </a:spcBef>
            <a:spcAft>
              <a:spcPct val="15000"/>
            </a:spcAft>
            <a:buChar char="•"/>
          </a:pPr>
          <a:endParaRPr lang="en-US" sz="2200" kern="1200" dirty="0"/>
        </a:p>
      </dsp:txBody>
      <dsp:txXfrm>
        <a:off x="33227" y="763594"/>
        <a:ext cx="3868226" cy="4642481"/>
      </dsp:txXfrm>
    </dsp:sp>
    <dsp:sp modelId="{969610D5-F9AD-BE41-A830-6EA001AFAC55}">
      <dsp:nvSpPr>
        <dsp:cNvPr id="0" name=""/>
        <dsp:cNvSpPr/>
      </dsp:nvSpPr>
      <dsp:spPr>
        <a:xfrm>
          <a:off x="4384125" y="-107965"/>
          <a:ext cx="3749476" cy="871560"/>
        </a:xfrm>
        <a:prstGeom prst="rect">
          <a:avLst/>
        </a:prstGeom>
        <a:gradFill flip="none" rotWithShape="1">
          <a:gsLst>
            <a:gs pos="0">
              <a:schemeClr val="accent3">
                <a:lumMod val="75000"/>
              </a:schemeClr>
            </a:gs>
            <a:gs pos="100000">
              <a:schemeClr val="accent3">
                <a:lumMod val="40000"/>
                <a:lumOff val="60000"/>
              </a:schemeClr>
            </a:gs>
          </a:gsLst>
          <a:lin ang="3000000" scaled="0"/>
          <a:tileRect/>
        </a:gradFill>
        <a:ln w="9525" cap="flat" cmpd="sng" algn="ctr">
          <a:solidFill>
            <a:schemeClr val="accent3">
              <a:shade val="50000"/>
              <a:hueOff val="267556"/>
              <a:satOff val="-4269"/>
              <a:lumOff val="4110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ts val="0"/>
            </a:spcAft>
            <a:buNone/>
          </a:pPr>
          <a:r>
            <a:rPr lang="en-US" sz="2400" kern="1200" dirty="0">
              <a:solidFill>
                <a:schemeClr val="tx1"/>
              </a:solidFill>
            </a:rPr>
            <a:t>Prevention &amp; </a:t>
          </a:r>
        </a:p>
        <a:p>
          <a:pPr marL="0" lvl="0" indent="0" algn="ctr" defTabSz="1066800">
            <a:lnSpc>
              <a:spcPct val="90000"/>
            </a:lnSpc>
            <a:spcBef>
              <a:spcPct val="0"/>
            </a:spcBef>
            <a:spcAft>
              <a:spcPts val="0"/>
            </a:spcAft>
            <a:buNone/>
          </a:pPr>
          <a:r>
            <a:rPr lang="en-US" sz="2400" kern="1200" dirty="0">
              <a:solidFill>
                <a:schemeClr val="tx1"/>
              </a:solidFill>
            </a:rPr>
            <a:t>Threat Assessment</a:t>
          </a:r>
        </a:p>
      </dsp:txBody>
      <dsp:txXfrm>
        <a:off x="4384125" y="-107965"/>
        <a:ext cx="3749476" cy="871560"/>
      </dsp:txXfrm>
    </dsp:sp>
    <dsp:sp modelId="{F5B2089B-2FF1-D547-85D6-42838FE2DB36}">
      <dsp:nvSpPr>
        <dsp:cNvPr id="0" name=""/>
        <dsp:cNvSpPr/>
      </dsp:nvSpPr>
      <dsp:spPr>
        <a:xfrm>
          <a:off x="4384302" y="763594"/>
          <a:ext cx="3749122" cy="4642481"/>
        </a:xfrm>
        <a:prstGeom prst="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Emphasize the importance of listening</a:t>
          </a:r>
        </a:p>
        <a:p>
          <a:pPr marL="228600" lvl="1" indent="-228600" algn="l" defTabSz="1066800">
            <a:lnSpc>
              <a:spcPct val="90000"/>
            </a:lnSpc>
            <a:spcBef>
              <a:spcPct val="0"/>
            </a:spcBef>
            <a:spcAft>
              <a:spcPct val="15000"/>
            </a:spcAft>
            <a:buChar char="•"/>
          </a:pPr>
          <a:r>
            <a:rPr lang="en-US" sz="2400" kern="1200" dirty="0"/>
            <a:t>Adopt a strong but caring stance against a code of silence</a:t>
          </a:r>
        </a:p>
        <a:p>
          <a:pPr marL="228600" lvl="1" indent="-228600" algn="l" defTabSz="1066800">
            <a:lnSpc>
              <a:spcPct val="90000"/>
            </a:lnSpc>
            <a:spcBef>
              <a:spcPct val="0"/>
            </a:spcBef>
            <a:spcAft>
              <a:spcPct val="15000"/>
            </a:spcAft>
            <a:buChar char="•"/>
          </a:pPr>
          <a:r>
            <a:rPr lang="en-US" sz="2400" kern="1200" dirty="0"/>
            <a:t>Bullying prevention and intervention</a:t>
          </a:r>
        </a:p>
        <a:p>
          <a:pPr marL="228600" lvl="1" indent="-228600" algn="l" defTabSz="1066800">
            <a:lnSpc>
              <a:spcPct val="90000"/>
            </a:lnSpc>
            <a:spcBef>
              <a:spcPct val="0"/>
            </a:spcBef>
            <a:spcAft>
              <a:spcPct val="15000"/>
            </a:spcAft>
            <a:buChar char="•"/>
          </a:pPr>
          <a:r>
            <a:rPr lang="en-US" sz="2400" kern="1200" dirty="0"/>
            <a:t>Involve all community members</a:t>
          </a:r>
        </a:p>
        <a:p>
          <a:pPr marL="228600" lvl="1" indent="-228600" algn="l" defTabSz="1066800">
            <a:lnSpc>
              <a:spcPct val="90000"/>
            </a:lnSpc>
            <a:spcBef>
              <a:spcPct val="0"/>
            </a:spcBef>
            <a:spcAft>
              <a:spcPct val="15000"/>
            </a:spcAft>
            <a:buChar char="•"/>
          </a:pPr>
          <a:r>
            <a:rPr lang="en-US" sz="2400" kern="1200" dirty="0"/>
            <a:t>Develop trusting relationships</a:t>
          </a:r>
        </a:p>
        <a:p>
          <a:pPr marL="57150" lvl="1" indent="-57150" algn="l" defTabSz="488950">
            <a:lnSpc>
              <a:spcPct val="90000"/>
            </a:lnSpc>
            <a:spcBef>
              <a:spcPct val="0"/>
            </a:spcBef>
            <a:spcAft>
              <a:spcPct val="15000"/>
            </a:spcAft>
            <a:buChar char="•"/>
          </a:pPr>
          <a:r>
            <a:rPr lang="en-US" sz="1100" kern="1200" dirty="0"/>
            <a:t>U.S. Department of Education and U.S. Secret Service, 2005</a:t>
          </a:r>
          <a:endParaRPr lang="en-US" sz="2600" kern="1200" dirty="0"/>
        </a:p>
      </dsp:txBody>
      <dsp:txXfrm>
        <a:off x="4384302" y="763594"/>
        <a:ext cx="3749122" cy="46424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F90FF-338D-C446-9C7A-F40050E15F62}">
      <dsp:nvSpPr>
        <dsp:cNvPr id="0" name=""/>
        <dsp:cNvSpPr/>
      </dsp:nvSpPr>
      <dsp:spPr>
        <a:xfrm rot="21300000">
          <a:off x="27248" y="2027248"/>
          <a:ext cx="8824808" cy="1010573"/>
        </a:xfrm>
        <a:prstGeom prst="mathMinus">
          <a:avLst/>
        </a:prstGeom>
        <a:gradFill rotWithShape="0">
          <a:gsLst>
            <a:gs pos="0">
              <a:schemeClr val="accent3">
                <a:tint val="55000"/>
                <a:hueOff val="0"/>
                <a:satOff val="0"/>
                <a:lumOff val="0"/>
                <a:alphaOff val="0"/>
                <a:shade val="51000"/>
                <a:satMod val="130000"/>
              </a:schemeClr>
            </a:gs>
            <a:gs pos="80000">
              <a:schemeClr val="accent3">
                <a:tint val="55000"/>
                <a:hueOff val="0"/>
                <a:satOff val="0"/>
                <a:lumOff val="0"/>
                <a:alphaOff val="0"/>
                <a:shade val="93000"/>
                <a:satMod val="130000"/>
              </a:schemeClr>
            </a:gs>
            <a:gs pos="100000">
              <a:schemeClr val="accent3">
                <a:tint val="55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21649F83-FD6A-DD46-A9D2-C30FB85811A2}">
      <dsp:nvSpPr>
        <dsp:cNvPr id="0" name=""/>
        <dsp:cNvSpPr/>
      </dsp:nvSpPr>
      <dsp:spPr>
        <a:xfrm>
          <a:off x="964625" y="374154"/>
          <a:ext cx="2443682" cy="1611756"/>
        </a:xfrm>
        <a:prstGeom prst="downArrow">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B6B176-598F-1942-AE94-17915B71565B}">
      <dsp:nvSpPr>
        <dsp:cNvPr id="0" name=""/>
        <dsp:cNvSpPr/>
      </dsp:nvSpPr>
      <dsp:spPr>
        <a:xfrm>
          <a:off x="3734664" y="82175"/>
          <a:ext cx="4804684" cy="1985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Punishment or consequence</a:t>
          </a:r>
          <a:r>
            <a:rPr lang="en-US" sz="2400" kern="1200" dirty="0"/>
            <a:t>:</a:t>
          </a:r>
        </a:p>
        <a:p>
          <a:pPr marL="0" lvl="0" indent="0" algn="ctr" defTabSz="1066800">
            <a:lnSpc>
              <a:spcPct val="90000"/>
            </a:lnSpc>
            <a:spcBef>
              <a:spcPct val="0"/>
            </a:spcBef>
            <a:spcAft>
              <a:spcPct val="35000"/>
            </a:spcAft>
            <a:buNone/>
          </a:pPr>
          <a:r>
            <a:rPr lang="en-US" sz="2400" kern="1200" dirty="0"/>
            <a:t> Immediate way to try and get a behavior to stop </a:t>
          </a:r>
        </a:p>
        <a:p>
          <a:pPr marL="0" lvl="0" indent="0" algn="ctr" defTabSz="1066800">
            <a:lnSpc>
              <a:spcPct val="90000"/>
            </a:lnSpc>
            <a:spcBef>
              <a:spcPct val="0"/>
            </a:spcBef>
            <a:spcAft>
              <a:spcPct val="35000"/>
            </a:spcAft>
            <a:buNone/>
          </a:pPr>
          <a:r>
            <a:rPr lang="en-US" sz="2400" b="1" kern="1200" dirty="0"/>
            <a:t>“Make the child pay”</a:t>
          </a:r>
          <a:endParaRPr lang="en-US" sz="2400" kern="1200" dirty="0"/>
        </a:p>
      </dsp:txBody>
      <dsp:txXfrm>
        <a:off x="3734664" y="82175"/>
        <a:ext cx="4804684" cy="1985936"/>
      </dsp:txXfrm>
    </dsp:sp>
    <dsp:sp modelId="{4F0DECDC-D519-8841-8F85-E0B4D8BCA33B}">
      <dsp:nvSpPr>
        <dsp:cNvPr id="0" name=""/>
        <dsp:cNvSpPr/>
      </dsp:nvSpPr>
      <dsp:spPr>
        <a:xfrm>
          <a:off x="5325420" y="2995519"/>
          <a:ext cx="2312943" cy="1880884"/>
        </a:xfrm>
        <a:prstGeom prst="upArrow">
          <a:avLst/>
        </a:prstGeom>
        <a:gradFill rotWithShape="0">
          <a:gsLst>
            <a:gs pos="0">
              <a:schemeClr val="accent3">
                <a:lumMod val="75000"/>
              </a:schemeClr>
            </a:gs>
            <a:gs pos="76000">
              <a:schemeClr val="accent3">
                <a:lumMod val="75000"/>
              </a:schemeClr>
            </a:gs>
            <a:gs pos="100000">
              <a:schemeClr val="accent3">
                <a:shade val="50000"/>
                <a:hueOff val="267556"/>
                <a:satOff val="-4269"/>
                <a:lumOff val="411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8E0817-20F0-144C-87E9-593774741FB5}">
      <dsp:nvSpPr>
        <dsp:cNvPr id="0" name=""/>
        <dsp:cNvSpPr/>
      </dsp:nvSpPr>
      <dsp:spPr>
        <a:xfrm>
          <a:off x="128430" y="2976651"/>
          <a:ext cx="5042820" cy="229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Discipline</a:t>
          </a:r>
          <a:r>
            <a:rPr lang="en-US" sz="2400" kern="1200" dirty="0"/>
            <a:t> </a:t>
          </a:r>
        </a:p>
        <a:p>
          <a:pPr marL="0" lvl="0" indent="0" algn="ctr" defTabSz="1066800">
            <a:lnSpc>
              <a:spcPct val="90000"/>
            </a:lnSpc>
            <a:spcBef>
              <a:spcPct val="0"/>
            </a:spcBef>
            <a:spcAft>
              <a:spcPct val="35000"/>
            </a:spcAft>
            <a:buNone/>
          </a:pPr>
          <a:r>
            <a:rPr lang="en-US" sz="2400" kern="1200" dirty="0"/>
            <a:t>Teaching, learning and giving instruction. </a:t>
          </a:r>
        </a:p>
        <a:p>
          <a:pPr marL="0" lvl="0" indent="0" algn="ctr" defTabSz="1066800">
            <a:lnSpc>
              <a:spcPct val="90000"/>
            </a:lnSpc>
            <a:spcBef>
              <a:spcPct val="0"/>
            </a:spcBef>
            <a:spcAft>
              <a:spcPct val="35000"/>
            </a:spcAft>
            <a:buNone/>
          </a:pPr>
          <a:r>
            <a:rPr lang="en-US" sz="2400" kern="1200" dirty="0"/>
            <a:t>Offers skills that can change behavior. </a:t>
          </a:r>
        </a:p>
        <a:p>
          <a:pPr marL="0" lvl="0" indent="0" algn="ctr" defTabSz="1066800">
            <a:lnSpc>
              <a:spcPct val="90000"/>
            </a:lnSpc>
            <a:spcBef>
              <a:spcPct val="0"/>
            </a:spcBef>
            <a:spcAft>
              <a:spcPct val="35000"/>
            </a:spcAft>
            <a:buNone/>
          </a:pPr>
          <a:r>
            <a:rPr lang="en-US" sz="2400" kern="1200" dirty="0"/>
            <a:t>It can help the developing brain make connections about good choices.</a:t>
          </a:r>
        </a:p>
      </dsp:txBody>
      <dsp:txXfrm>
        <a:off x="128430" y="2976651"/>
        <a:ext cx="5042820" cy="22931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A386A-D211-F74D-8C8D-F496243702B7}">
      <dsp:nvSpPr>
        <dsp:cNvPr id="0" name=""/>
        <dsp:cNvSpPr/>
      </dsp:nvSpPr>
      <dsp:spPr>
        <a:xfrm>
          <a:off x="321263" y="0"/>
          <a:ext cx="6244416" cy="4959350"/>
        </a:xfrm>
        <a:prstGeom prst="triangle">
          <a:avLst/>
        </a:prstGeom>
        <a:gradFill rotWithShape="0">
          <a:gsLst>
            <a:gs pos="0">
              <a:schemeClr val="accent3">
                <a:shade val="50000"/>
                <a:hueOff val="0"/>
                <a:satOff val="0"/>
                <a:lumOff val="0"/>
                <a:alphaOff val="0"/>
                <a:tint val="100000"/>
                <a:shade val="100000"/>
                <a:satMod val="130000"/>
              </a:schemeClr>
            </a:gs>
            <a:gs pos="100000">
              <a:schemeClr val="accent3">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4E6893F-064D-2240-9CE5-95579AB9DA81}">
      <dsp:nvSpPr>
        <dsp:cNvPr id="0" name=""/>
        <dsp:cNvSpPr/>
      </dsp:nvSpPr>
      <dsp:spPr>
        <a:xfrm>
          <a:off x="2380626" y="498598"/>
          <a:ext cx="5349268" cy="1173971"/>
        </a:xfrm>
        <a:prstGeom prst="round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Intensive Supports for Few</a:t>
          </a:r>
        </a:p>
      </dsp:txBody>
      <dsp:txXfrm>
        <a:off x="2437935" y="555907"/>
        <a:ext cx="5234650" cy="1059353"/>
      </dsp:txXfrm>
    </dsp:sp>
    <dsp:sp modelId="{32A2005C-FEF7-444A-AA02-836E2EE4DEA0}">
      <dsp:nvSpPr>
        <dsp:cNvPr id="0" name=""/>
        <dsp:cNvSpPr/>
      </dsp:nvSpPr>
      <dsp:spPr>
        <a:xfrm>
          <a:off x="2356562" y="1819316"/>
          <a:ext cx="5397396" cy="1173971"/>
        </a:xfrm>
        <a:prstGeom prst="roundRect">
          <a:avLst/>
        </a:prstGeom>
        <a:solidFill>
          <a:schemeClr val="lt1">
            <a:alpha val="90000"/>
            <a:hueOff val="0"/>
            <a:satOff val="0"/>
            <a:lumOff val="0"/>
            <a:alphaOff val="0"/>
          </a:schemeClr>
        </a:solidFill>
        <a:ln w="9525" cap="flat" cmpd="sng" algn="ctr">
          <a:solidFill>
            <a:schemeClr val="accent3">
              <a:shade val="50000"/>
              <a:hueOff val="178371"/>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Additional Supports for Some</a:t>
          </a:r>
        </a:p>
      </dsp:txBody>
      <dsp:txXfrm>
        <a:off x="2413871" y="1876625"/>
        <a:ext cx="5282778" cy="1059353"/>
      </dsp:txXfrm>
    </dsp:sp>
    <dsp:sp modelId="{74EB7883-DC14-CB43-86AF-BF911E3DAD4D}">
      <dsp:nvSpPr>
        <dsp:cNvPr id="0" name=""/>
        <dsp:cNvSpPr/>
      </dsp:nvSpPr>
      <dsp:spPr>
        <a:xfrm>
          <a:off x="2291832" y="3140033"/>
          <a:ext cx="5526855" cy="1173971"/>
        </a:xfrm>
        <a:prstGeom prst="roundRect">
          <a:avLst/>
        </a:prstGeom>
        <a:solidFill>
          <a:schemeClr val="lt1">
            <a:alpha val="90000"/>
            <a:hueOff val="0"/>
            <a:satOff val="0"/>
            <a:lumOff val="0"/>
            <a:alphaOff val="0"/>
          </a:schemeClr>
        </a:solidFill>
        <a:ln w="9525" cap="flat" cmpd="sng" algn="ctr">
          <a:solidFill>
            <a:schemeClr val="accent3">
              <a:shade val="50000"/>
              <a:hueOff val="178371"/>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Predictable and Consistent Systems &amp; Supports for ALL</a:t>
          </a:r>
        </a:p>
      </dsp:txBody>
      <dsp:txXfrm>
        <a:off x="2349141" y="3197342"/>
        <a:ext cx="5412237" cy="10593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A386A-D211-F74D-8C8D-F496243702B7}">
      <dsp:nvSpPr>
        <dsp:cNvPr id="0" name=""/>
        <dsp:cNvSpPr/>
      </dsp:nvSpPr>
      <dsp:spPr>
        <a:xfrm>
          <a:off x="321263" y="0"/>
          <a:ext cx="6244416" cy="4959350"/>
        </a:xfrm>
        <a:prstGeom prst="triangle">
          <a:avLst/>
        </a:prstGeom>
        <a:gradFill rotWithShape="0">
          <a:gsLst>
            <a:gs pos="0">
              <a:schemeClr val="accent3">
                <a:shade val="50000"/>
                <a:hueOff val="0"/>
                <a:satOff val="0"/>
                <a:lumOff val="0"/>
                <a:alphaOff val="0"/>
                <a:tint val="100000"/>
                <a:shade val="100000"/>
                <a:satMod val="130000"/>
              </a:schemeClr>
            </a:gs>
            <a:gs pos="100000">
              <a:schemeClr val="accent3">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4E6893F-064D-2240-9CE5-95579AB9DA81}">
      <dsp:nvSpPr>
        <dsp:cNvPr id="0" name=""/>
        <dsp:cNvSpPr/>
      </dsp:nvSpPr>
      <dsp:spPr>
        <a:xfrm>
          <a:off x="2380626" y="498598"/>
          <a:ext cx="5349268" cy="1173971"/>
        </a:xfrm>
        <a:prstGeom prst="round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Repair Harm and Relationships</a:t>
          </a:r>
        </a:p>
      </dsp:txBody>
      <dsp:txXfrm>
        <a:off x="2437935" y="555907"/>
        <a:ext cx="5234650" cy="1059353"/>
      </dsp:txXfrm>
    </dsp:sp>
    <dsp:sp modelId="{32A2005C-FEF7-444A-AA02-836E2EE4DEA0}">
      <dsp:nvSpPr>
        <dsp:cNvPr id="0" name=""/>
        <dsp:cNvSpPr/>
      </dsp:nvSpPr>
      <dsp:spPr>
        <a:xfrm>
          <a:off x="2356562" y="1819316"/>
          <a:ext cx="5397396" cy="1173971"/>
        </a:xfrm>
        <a:prstGeom prst="roundRect">
          <a:avLst/>
        </a:prstGeom>
        <a:solidFill>
          <a:schemeClr val="lt1">
            <a:alpha val="90000"/>
            <a:hueOff val="0"/>
            <a:satOff val="0"/>
            <a:lumOff val="0"/>
            <a:alphaOff val="0"/>
          </a:schemeClr>
        </a:solidFill>
        <a:ln w="9525" cap="flat" cmpd="sng" algn="ctr">
          <a:solidFill>
            <a:schemeClr val="accent3">
              <a:shade val="50000"/>
              <a:hueOff val="178371"/>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Maintain Relationships</a:t>
          </a:r>
        </a:p>
      </dsp:txBody>
      <dsp:txXfrm>
        <a:off x="2413871" y="1876625"/>
        <a:ext cx="5282778" cy="1059353"/>
      </dsp:txXfrm>
    </dsp:sp>
    <dsp:sp modelId="{74EB7883-DC14-CB43-86AF-BF911E3DAD4D}">
      <dsp:nvSpPr>
        <dsp:cNvPr id="0" name=""/>
        <dsp:cNvSpPr/>
      </dsp:nvSpPr>
      <dsp:spPr>
        <a:xfrm>
          <a:off x="2291832" y="3140033"/>
          <a:ext cx="5526855" cy="1173971"/>
        </a:xfrm>
        <a:prstGeom prst="roundRect">
          <a:avLst/>
        </a:prstGeom>
        <a:solidFill>
          <a:schemeClr val="lt1">
            <a:alpha val="90000"/>
            <a:hueOff val="0"/>
            <a:satOff val="0"/>
            <a:lumOff val="0"/>
            <a:alphaOff val="0"/>
          </a:schemeClr>
        </a:solidFill>
        <a:ln w="9525" cap="flat" cmpd="sng" algn="ctr">
          <a:solidFill>
            <a:schemeClr val="accent3">
              <a:shade val="50000"/>
              <a:hueOff val="178371"/>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Make and Develop Positive Relationships</a:t>
          </a:r>
        </a:p>
      </dsp:txBody>
      <dsp:txXfrm>
        <a:off x="2349141" y="3197342"/>
        <a:ext cx="5412237" cy="10593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5C83D-5F52-40DD-9A28-48E97F549CD1}">
      <dsp:nvSpPr>
        <dsp:cNvPr id="0" name=""/>
        <dsp:cNvSpPr/>
      </dsp:nvSpPr>
      <dsp:spPr>
        <a:xfrm>
          <a:off x="1803946" y="0"/>
          <a:ext cx="2488655" cy="2513332"/>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Nurture Healthy Relationships</a:t>
          </a:r>
        </a:p>
      </dsp:txBody>
      <dsp:txXfrm>
        <a:off x="2135767" y="439833"/>
        <a:ext cx="1825013" cy="1130999"/>
      </dsp:txXfrm>
    </dsp:sp>
    <dsp:sp modelId="{383D99D8-A653-4D1B-BC22-DA6B86DFB0E6}">
      <dsp:nvSpPr>
        <dsp:cNvPr id="0" name=""/>
        <dsp:cNvSpPr/>
      </dsp:nvSpPr>
      <dsp:spPr>
        <a:xfrm>
          <a:off x="2801162" y="1350284"/>
          <a:ext cx="2594286" cy="2391119"/>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Create just and equitable learning environments</a:t>
          </a:r>
        </a:p>
      </dsp:txBody>
      <dsp:txXfrm>
        <a:off x="3594582" y="1967990"/>
        <a:ext cx="1556572" cy="1315115"/>
      </dsp:txXfrm>
    </dsp:sp>
    <dsp:sp modelId="{C19EF3B5-1197-4E39-A601-DF21964CE242}">
      <dsp:nvSpPr>
        <dsp:cNvPr id="0" name=""/>
        <dsp:cNvSpPr/>
      </dsp:nvSpPr>
      <dsp:spPr>
        <a:xfrm>
          <a:off x="741978" y="1388177"/>
          <a:ext cx="2487997" cy="2412187"/>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Repair harm and transform conflict</a:t>
          </a:r>
        </a:p>
      </dsp:txBody>
      <dsp:txXfrm>
        <a:off x="976265" y="2011325"/>
        <a:ext cx="1492798" cy="132670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78BDBC3A-ABE2-6A44-9EA2-FCD95CE04409}" type="datetimeFigureOut">
              <a:rPr lang="en-US" smtClean="0"/>
              <a:t>8/20/19</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6C7CB392-FA1F-744C-9B85-8459EF2805D4}" type="slidenum">
              <a:rPr lang="en-US" smtClean="0"/>
              <a:t>‹#›</a:t>
            </a:fld>
            <a:endParaRPr lang="en-US"/>
          </a:p>
        </p:txBody>
      </p:sp>
    </p:spTree>
    <p:extLst>
      <p:ext uri="{BB962C8B-B14F-4D97-AF65-F5344CB8AC3E}">
        <p14:creationId xmlns:p14="http://schemas.microsoft.com/office/powerpoint/2010/main" val="13808596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DB7328-A694-3D4E-AD76-9E73E35AE4C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5568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871" indent="-285720">
              <a:defRPr sz="2400">
                <a:solidFill>
                  <a:schemeClr val="tx1"/>
                </a:solidFill>
                <a:latin typeface="Arial" charset="0"/>
                <a:ea typeface="ＭＳ Ｐゴシック" charset="0"/>
              </a:defRPr>
            </a:lvl2pPr>
            <a:lvl3pPr marL="1142879" indent="-228576">
              <a:defRPr sz="2400">
                <a:solidFill>
                  <a:schemeClr val="tx1"/>
                </a:solidFill>
                <a:latin typeface="Arial" charset="0"/>
                <a:ea typeface="ＭＳ Ｐゴシック" charset="0"/>
              </a:defRPr>
            </a:lvl3pPr>
            <a:lvl4pPr marL="1600031" indent="-228576">
              <a:defRPr sz="2400">
                <a:solidFill>
                  <a:schemeClr val="tx1"/>
                </a:solidFill>
                <a:latin typeface="Arial" charset="0"/>
                <a:ea typeface="ＭＳ Ｐゴシック" charset="0"/>
              </a:defRPr>
            </a:lvl4pPr>
            <a:lvl5pPr marL="2057182" indent="-228576">
              <a:defRPr sz="2400">
                <a:solidFill>
                  <a:schemeClr val="tx1"/>
                </a:solidFill>
                <a:latin typeface="Arial" charset="0"/>
                <a:ea typeface="ＭＳ Ｐゴシック" charset="0"/>
              </a:defRPr>
            </a:lvl5pPr>
            <a:lvl6pPr marL="2514333" indent="-228576" eaLnBrk="0" fontAlgn="base" hangingPunct="0">
              <a:spcBef>
                <a:spcPct val="0"/>
              </a:spcBef>
              <a:spcAft>
                <a:spcPct val="0"/>
              </a:spcAft>
              <a:defRPr sz="2400">
                <a:solidFill>
                  <a:schemeClr val="tx1"/>
                </a:solidFill>
                <a:latin typeface="Arial" charset="0"/>
                <a:ea typeface="ＭＳ Ｐゴシック" charset="0"/>
              </a:defRPr>
            </a:lvl6pPr>
            <a:lvl7pPr marL="2971486" indent="-228576" eaLnBrk="0" fontAlgn="base" hangingPunct="0">
              <a:spcBef>
                <a:spcPct val="0"/>
              </a:spcBef>
              <a:spcAft>
                <a:spcPct val="0"/>
              </a:spcAft>
              <a:defRPr sz="2400">
                <a:solidFill>
                  <a:schemeClr val="tx1"/>
                </a:solidFill>
                <a:latin typeface="Arial" charset="0"/>
                <a:ea typeface="ＭＳ Ｐゴシック" charset="0"/>
              </a:defRPr>
            </a:lvl7pPr>
            <a:lvl8pPr marL="3428637" indent="-228576" eaLnBrk="0" fontAlgn="base" hangingPunct="0">
              <a:spcBef>
                <a:spcPct val="0"/>
              </a:spcBef>
              <a:spcAft>
                <a:spcPct val="0"/>
              </a:spcAft>
              <a:defRPr sz="2400">
                <a:solidFill>
                  <a:schemeClr val="tx1"/>
                </a:solidFill>
                <a:latin typeface="Arial" charset="0"/>
                <a:ea typeface="ＭＳ Ｐゴシック" charset="0"/>
              </a:defRPr>
            </a:lvl8pPr>
            <a:lvl9pPr marL="3885789" indent="-228576" eaLnBrk="0" fontAlgn="base" hangingPunct="0">
              <a:spcBef>
                <a:spcPct val="0"/>
              </a:spcBef>
              <a:spcAft>
                <a:spcPct val="0"/>
              </a:spcAft>
              <a:defRPr sz="2400">
                <a:solidFill>
                  <a:schemeClr val="tx1"/>
                </a:solidFill>
                <a:latin typeface="Arial" charset="0"/>
                <a:ea typeface="ＭＳ Ｐゴシック" charset="0"/>
              </a:defRPr>
            </a:lvl9pPr>
          </a:lstStyle>
          <a:p>
            <a:fld id="{DC153F39-2328-2D4B-98AE-F487865BFEEE}" type="slidenum">
              <a:rPr lang="en-US" sz="1200"/>
              <a:pPr/>
              <a:t>14</a:t>
            </a:fld>
            <a:endParaRPr lang="en-US" sz="1200"/>
          </a:p>
        </p:txBody>
      </p:sp>
    </p:spTree>
    <p:extLst>
      <p:ext uri="{BB962C8B-B14F-4D97-AF65-F5344CB8AC3E}">
        <p14:creationId xmlns:p14="http://schemas.microsoft.com/office/powerpoint/2010/main" val="280753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of supports</a:t>
            </a:r>
          </a:p>
        </p:txBody>
      </p:sp>
      <p:sp>
        <p:nvSpPr>
          <p:cNvPr id="4" name="Slide Number Placeholder 3"/>
          <p:cNvSpPr>
            <a:spLocks noGrp="1"/>
          </p:cNvSpPr>
          <p:nvPr>
            <p:ph type="sldNum" sz="quarter" idx="10"/>
          </p:nvPr>
        </p:nvSpPr>
        <p:spPr/>
        <p:txBody>
          <a:bodyPr/>
          <a:lstStyle/>
          <a:p>
            <a:fld id="{6C7CB392-FA1F-744C-9B85-8459EF2805D4}" type="slidenum">
              <a:rPr lang="en-US" smtClean="0"/>
              <a:t>15</a:t>
            </a:fld>
            <a:endParaRPr lang="en-US"/>
          </a:p>
        </p:txBody>
      </p:sp>
    </p:spTree>
    <p:extLst>
      <p:ext uri="{BB962C8B-B14F-4D97-AF65-F5344CB8AC3E}">
        <p14:creationId xmlns:p14="http://schemas.microsoft.com/office/powerpoint/2010/main" val="2961668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RJ on a continuum of these three things—PBIS prevention to intervention, harm to dispute—small to large, informal to formal—community circles to when harm has been done. 80% should be in the prevention area</a:t>
            </a:r>
          </a:p>
        </p:txBody>
      </p:sp>
      <p:sp>
        <p:nvSpPr>
          <p:cNvPr id="4" name="Slide Number Placeholder 3"/>
          <p:cNvSpPr>
            <a:spLocks noGrp="1"/>
          </p:cNvSpPr>
          <p:nvPr>
            <p:ph type="sldNum" sz="quarter" idx="10"/>
          </p:nvPr>
        </p:nvSpPr>
        <p:spPr/>
        <p:txBody>
          <a:bodyPr/>
          <a:lstStyle/>
          <a:p>
            <a:fld id="{6C7CB392-FA1F-744C-9B85-8459EF2805D4}" type="slidenum">
              <a:rPr lang="en-US" smtClean="0"/>
              <a:t>17</a:t>
            </a:fld>
            <a:endParaRPr lang="en-US"/>
          </a:p>
        </p:txBody>
      </p:sp>
    </p:spTree>
    <p:extLst>
      <p:ext uri="{BB962C8B-B14F-4D97-AF65-F5344CB8AC3E}">
        <p14:creationId xmlns:p14="http://schemas.microsoft.com/office/powerpoint/2010/main" val="3623190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B392-FA1F-744C-9B85-8459EF2805D4}" type="slidenum">
              <a:rPr lang="en-US" smtClean="0"/>
              <a:t>19</a:t>
            </a:fld>
            <a:endParaRPr lang="en-US"/>
          </a:p>
        </p:txBody>
      </p:sp>
    </p:spTree>
    <p:extLst>
      <p:ext uri="{BB962C8B-B14F-4D97-AF65-F5344CB8AC3E}">
        <p14:creationId xmlns:p14="http://schemas.microsoft.com/office/powerpoint/2010/main" val="2003696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 circles after  a question or two. </a:t>
            </a:r>
          </a:p>
          <a:p>
            <a:r>
              <a:rPr lang="en-US" dirty="0"/>
              <a:t>‘”To change culture, we must make decisions and actions that foster our collective culture. Culture takes purpose to change; climate can change in moments. Alternatively, your classroom climate influences student behaviors, and the collective behaviors demonstrate classroom culture. You influence the climate to develop the culture you want. Group expectations, rules, and behaviors </a:t>
            </a:r>
            <a:r>
              <a:rPr lang="en-US"/>
              <a:t>compose culture.”  </a:t>
            </a:r>
            <a:r>
              <a:rPr lang="en-US" dirty="0"/>
              <a:t>Eric Jensen</a:t>
            </a:r>
          </a:p>
        </p:txBody>
      </p:sp>
      <p:sp>
        <p:nvSpPr>
          <p:cNvPr id="4" name="Slide Number Placeholder 3"/>
          <p:cNvSpPr>
            <a:spLocks noGrp="1"/>
          </p:cNvSpPr>
          <p:nvPr>
            <p:ph type="sldNum" sz="quarter" idx="10"/>
          </p:nvPr>
        </p:nvSpPr>
        <p:spPr/>
        <p:txBody>
          <a:bodyPr/>
          <a:lstStyle/>
          <a:p>
            <a:fld id="{6C7CB392-FA1F-744C-9B85-8459EF2805D4}" type="slidenum">
              <a:rPr lang="en-US" smtClean="0"/>
              <a:t>20</a:t>
            </a:fld>
            <a:endParaRPr lang="en-US"/>
          </a:p>
        </p:txBody>
      </p:sp>
    </p:spTree>
    <p:extLst>
      <p:ext uri="{BB962C8B-B14F-4D97-AF65-F5344CB8AC3E}">
        <p14:creationId xmlns:p14="http://schemas.microsoft.com/office/powerpoint/2010/main" val="4216589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everyone feel they had a voice? Where you engaged in the process?</a:t>
            </a:r>
          </a:p>
        </p:txBody>
      </p:sp>
      <p:sp>
        <p:nvSpPr>
          <p:cNvPr id="4" name="Slide Number Placeholder 3"/>
          <p:cNvSpPr>
            <a:spLocks noGrp="1"/>
          </p:cNvSpPr>
          <p:nvPr>
            <p:ph type="sldNum" sz="quarter" idx="10"/>
          </p:nvPr>
        </p:nvSpPr>
        <p:spPr/>
        <p:txBody>
          <a:bodyPr/>
          <a:lstStyle/>
          <a:p>
            <a:fld id="{6C7CB392-FA1F-744C-9B85-8459EF2805D4}" type="slidenum">
              <a:rPr lang="en-US" smtClean="0"/>
              <a:t>21</a:t>
            </a:fld>
            <a:endParaRPr lang="en-US"/>
          </a:p>
        </p:txBody>
      </p:sp>
    </p:spTree>
    <p:extLst>
      <p:ext uri="{BB962C8B-B14F-4D97-AF65-F5344CB8AC3E}">
        <p14:creationId xmlns:p14="http://schemas.microsoft.com/office/powerpoint/2010/main" val="1668816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 Process started in the business world</a:t>
            </a:r>
          </a:p>
          <a:p>
            <a:endParaRPr lang="en-US" dirty="0"/>
          </a:p>
        </p:txBody>
      </p:sp>
      <p:sp>
        <p:nvSpPr>
          <p:cNvPr id="4" name="Slide Number Placeholder 3"/>
          <p:cNvSpPr>
            <a:spLocks noGrp="1"/>
          </p:cNvSpPr>
          <p:nvPr>
            <p:ph type="sldNum" sz="quarter" idx="10"/>
          </p:nvPr>
        </p:nvSpPr>
        <p:spPr/>
        <p:txBody>
          <a:bodyPr/>
          <a:lstStyle/>
          <a:p>
            <a:fld id="{6C7CB392-FA1F-744C-9B85-8459EF2805D4}" type="slidenum">
              <a:rPr lang="en-US" smtClean="0"/>
              <a:t>22</a:t>
            </a:fld>
            <a:endParaRPr lang="en-US"/>
          </a:p>
        </p:txBody>
      </p:sp>
    </p:spTree>
    <p:extLst>
      <p:ext uri="{BB962C8B-B14F-4D97-AF65-F5344CB8AC3E}">
        <p14:creationId xmlns:p14="http://schemas.microsoft.com/office/powerpoint/2010/main" val="3158442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get some great outcomes when we regularly use fair process</a:t>
            </a:r>
          </a:p>
        </p:txBody>
      </p:sp>
      <p:sp>
        <p:nvSpPr>
          <p:cNvPr id="4" name="Slide Number Placeholder 3"/>
          <p:cNvSpPr>
            <a:spLocks noGrp="1"/>
          </p:cNvSpPr>
          <p:nvPr>
            <p:ph type="sldNum" sz="quarter" idx="10"/>
          </p:nvPr>
        </p:nvSpPr>
        <p:spPr/>
        <p:txBody>
          <a:bodyPr/>
          <a:lstStyle/>
          <a:p>
            <a:fld id="{6C7CB392-FA1F-744C-9B85-8459EF2805D4}" type="slidenum">
              <a:rPr lang="en-US" smtClean="0"/>
              <a:t>23</a:t>
            </a:fld>
            <a:endParaRPr lang="en-US"/>
          </a:p>
        </p:txBody>
      </p:sp>
    </p:spTree>
    <p:extLst>
      <p:ext uri="{BB962C8B-B14F-4D97-AF65-F5344CB8AC3E}">
        <p14:creationId xmlns:p14="http://schemas.microsoft.com/office/powerpoint/2010/main" val="3009236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main components, for true fair process to take place, all three are needed</a:t>
            </a:r>
          </a:p>
        </p:txBody>
      </p:sp>
      <p:sp>
        <p:nvSpPr>
          <p:cNvPr id="4" name="Slide Number Placeholder 3"/>
          <p:cNvSpPr>
            <a:spLocks noGrp="1"/>
          </p:cNvSpPr>
          <p:nvPr>
            <p:ph type="sldNum" sz="quarter" idx="10"/>
          </p:nvPr>
        </p:nvSpPr>
        <p:spPr/>
        <p:txBody>
          <a:bodyPr/>
          <a:lstStyle/>
          <a:p>
            <a:fld id="{6C7CB392-FA1F-744C-9B85-8459EF2805D4}" type="slidenum">
              <a:rPr lang="en-US" smtClean="0"/>
              <a:t>24</a:t>
            </a:fld>
            <a:endParaRPr lang="en-US"/>
          </a:p>
        </p:txBody>
      </p:sp>
    </p:spTree>
    <p:extLst>
      <p:ext uri="{BB962C8B-B14F-4D97-AF65-F5344CB8AC3E}">
        <p14:creationId xmlns:p14="http://schemas.microsoft.com/office/powerpoint/2010/main" val="983401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main components, for true fair process to take place, all three are needed</a:t>
            </a:r>
          </a:p>
        </p:txBody>
      </p:sp>
      <p:sp>
        <p:nvSpPr>
          <p:cNvPr id="4" name="Slide Number Placeholder 3"/>
          <p:cNvSpPr>
            <a:spLocks noGrp="1"/>
          </p:cNvSpPr>
          <p:nvPr>
            <p:ph type="sldNum" sz="quarter" idx="10"/>
          </p:nvPr>
        </p:nvSpPr>
        <p:spPr/>
        <p:txBody>
          <a:bodyPr/>
          <a:lstStyle/>
          <a:p>
            <a:fld id="{6C7CB392-FA1F-744C-9B85-8459EF2805D4}" type="slidenum">
              <a:rPr lang="en-US" smtClean="0"/>
              <a:t>25</a:t>
            </a:fld>
            <a:endParaRPr lang="en-US"/>
          </a:p>
        </p:txBody>
      </p:sp>
    </p:spTree>
    <p:extLst>
      <p:ext uri="{BB962C8B-B14F-4D97-AF65-F5344CB8AC3E}">
        <p14:creationId xmlns:p14="http://schemas.microsoft.com/office/powerpoint/2010/main" val="186592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Name and role</a:t>
            </a:r>
          </a:p>
          <a:p>
            <a:r>
              <a:rPr lang="en-US" dirty="0"/>
              <a:t>2. What’s one school change that you’re finding success with.</a:t>
            </a:r>
          </a:p>
          <a:p>
            <a:r>
              <a:rPr lang="en-US" dirty="0"/>
              <a:t>3. Creating an effective Learning environment card</a:t>
            </a:r>
          </a:p>
          <a:p>
            <a:r>
              <a:rPr lang="en-US" dirty="0"/>
              <a:t>4. Practice Active Listening: Use a challenge that you’re facing.</a:t>
            </a:r>
          </a:p>
          <a:p>
            <a:r>
              <a:rPr lang="en-US" dirty="0"/>
              <a:t>5. Debrief why the circle was an effective way to get to know each other.</a:t>
            </a:r>
          </a:p>
          <a:p>
            <a:endParaRPr lang="en-US" dirty="0"/>
          </a:p>
        </p:txBody>
      </p:sp>
      <p:sp>
        <p:nvSpPr>
          <p:cNvPr id="4" name="Slide Number Placeholder 3"/>
          <p:cNvSpPr>
            <a:spLocks noGrp="1"/>
          </p:cNvSpPr>
          <p:nvPr>
            <p:ph type="sldNum" sz="quarter" idx="10"/>
          </p:nvPr>
        </p:nvSpPr>
        <p:spPr/>
        <p:txBody>
          <a:bodyPr/>
          <a:lstStyle/>
          <a:p>
            <a:fld id="{6C7CB392-FA1F-744C-9B85-8459EF2805D4}" type="slidenum">
              <a:rPr lang="en-US" smtClean="0"/>
              <a:t>3</a:t>
            </a:fld>
            <a:endParaRPr lang="en-US"/>
          </a:p>
        </p:txBody>
      </p:sp>
    </p:spTree>
    <p:extLst>
      <p:ext uri="{BB962C8B-B14F-4D97-AF65-F5344CB8AC3E}">
        <p14:creationId xmlns:p14="http://schemas.microsoft.com/office/powerpoint/2010/main" val="1370137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main components, for true fair process to take place, all three are needed</a:t>
            </a:r>
          </a:p>
        </p:txBody>
      </p:sp>
      <p:sp>
        <p:nvSpPr>
          <p:cNvPr id="4" name="Slide Number Placeholder 3"/>
          <p:cNvSpPr>
            <a:spLocks noGrp="1"/>
          </p:cNvSpPr>
          <p:nvPr>
            <p:ph type="sldNum" sz="quarter" idx="10"/>
          </p:nvPr>
        </p:nvSpPr>
        <p:spPr/>
        <p:txBody>
          <a:bodyPr/>
          <a:lstStyle/>
          <a:p>
            <a:fld id="{6C7CB392-FA1F-744C-9B85-8459EF2805D4}" type="slidenum">
              <a:rPr lang="en-US" smtClean="0"/>
              <a:t>26</a:t>
            </a:fld>
            <a:endParaRPr lang="en-US"/>
          </a:p>
        </p:txBody>
      </p:sp>
    </p:spTree>
    <p:extLst>
      <p:ext uri="{BB962C8B-B14F-4D97-AF65-F5344CB8AC3E}">
        <p14:creationId xmlns:p14="http://schemas.microsoft.com/office/powerpoint/2010/main" val="1422947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main components, for true fair process to take place, all three are needed</a:t>
            </a:r>
          </a:p>
        </p:txBody>
      </p:sp>
      <p:sp>
        <p:nvSpPr>
          <p:cNvPr id="4" name="Slide Number Placeholder 3"/>
          <p:cNvSpPr>
            <a:spLocks noGrp="1"/>
          </p:cNvSpPr>
          <p:nvPr>
            <p:ph type="sldNum" sz="quarter" idx="10"/>
          </p:nvPr>
        </p:nvSpPr>
        <p:spPr/>
        <p:txBody>
          <a:bodyPr/>
          <a:lstStyle/>
          <a:p>
            <a:fld id="{6C7CB392-FA1F-744C-9B85-8459EF2805D4}" type="slidenum">
              <a:rPr lang="en-US" smtClean="0"/>
              <a:t>27</a:t>
            </a:fld>
            <a:endParaRPr lang="en-US"/>
          </a:p>
        </p:txBody>
      </p:sp>
    </p:spTree>
    <p:extLst>
      <p:ext uri="{BB962C8B-B14F-4D97-AF65-F5344CB8AC3E}">
        <p14:creationId xmlns:p14="http://schemas.microsoft.com/office/powerpoint/2010/main" val="3936579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they have finished processing the article, have a quick share out.</a:t>
            </a:r>
          </a:p>
        </p:txBody>
      </p:sp>
      <p:sp>
        <p:nvSpPr>
          <p:cNvPr id="4" name="Slide Number Placeholder 3"/>
          <p:cNvSpPr>
            <a:spLocks noGrp="1"/>
          </p:cNvSpPr>
          <p:nvPr>
            <p:ph type="sldNum" sz="quarter" idx="10"/>
          </p:nvPr>
        </p:nvSpPr>
        <p:spPr/>
        <p:txBody>
          <a:bodyPr/>
          <a:lstStyle/>
          <a:p>
            <a:fld id="{8915B0A7-3697-4A1F-A537-1F5400DA999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05891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a </a:t>
            </a:r>
            <a:r>
              <a:rPr lang="en-US" baseline="0" dirty="0"/>
              <a:t>teacher who is punitive sound like?</a:t>
            </a:r>
          </a:p>
          <a:p>
            <a:r>
              <a:rPr lang="en-US" baseline="0" dirty="0"/>
              <a:t>What does a teacher who is permissive sound like?</a:t>
            </a:r>
            <a:endParaRPr lang="en-US" dirty="0"/>
          </a:p>
        </p:txBody>
      </p:sp>
      <p:sp>
        <p:nvSpPr>
          <p:cNvPr id="4" name="Slide Number Placeholder 3"/>
          <p:cNvSpPr>
            <a:spLocks noGrp="1"/>
          </p:cNvSpPr>
          <p:nvPr>
            <p:ph type="sldNum" sz="quarter" idx="10"/>
          </p:nvPr>
        </p:nvSpPr>
        <p:spPr/>
        <p:txBody>
          <a:bodyPr/>
          <a:lstStyle/>
          <a:p>
            <a:fld id="{9A7A742A-5696-4A44-9283-FA47810E039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170167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a </a:t>
            </a:r>
            <a:r>
              <a:rPr lang="en-US" baseline="0" dirty="0"/>
              <a:t>teacher who is punitive sound like?</a:t>
            </a:r>
          </a:p>
          <a:p>
            <a:r>
              <a:rPr lang="en-US" baseline="0" dirty="0"/>
              <a:t>What does a teacher who is permissive sound like?</a:t>
            </a:r>
            <a:endParaRPr lang="en-US" dirty="0"/>
          </a:p>
        </p:txBody>
      </p:sp>
      <p:sp>
        <p:nvSpPr>
          <p:cNvPr id="4" name="Slide Number Placeholder 3"/>
          <p:cNvSpPr>
            <a:spLocks noGrp="1"/>
          </p:cNvSpPr>
          <p:nvPr>
            <p:ph type="sldNum" sz="quarter" idx="10"/>
          </p:nvPr>
        </p:nvSpPr>
        <p:spPr/>
        <p:txBody>
          <a:bodyPr/>
          <a:lstStyle/>
          <a:p>
            <a:fld id="{9A7A742A-5696-4A44-9283-FA47810E039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944090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exercise control, refusing to accept inappropriate behavior, but to do so in a caring and supportive way.</a:t>
            </a:r>
          </a:p>
          <a:p>
            <a:r>
              <a:rPr lang="en-US" baseline="0" dirty="0"/>
              <a:t>Engage them in finding a way to curb their own negative behavior</a:t>
            </a:r>
          </a:p>
          <a:p>
            <a:r>
              <a:rPr lang="en-US" baseline="0" dirty="0"/>
              <a:t>Hold accountable in an active way. Get a sense of closure ( victim and offender)</a:t>
            </a:r>
          </a:p>
          <a:p>
            <a:r>
              <a:rPr lang="en-US" baseline="0" dirty="0"/>
              <a:t>Restoring the relationship with those who have been harmed- restoring a sense of well being.</a:t>
            </a:r>
            <a:endParaRPr lang="en-US" dirty="0"/>
          </a:p>
        </p:txBody>
      </p:sp>
      <p:sp>
        <p:nvSpPr>
          <p:cNvPr id="4" name="Slide Number Placeholder 3"/>
          <p:cNvSpPr>
            <a:spLocks noGrp="1"/>
          </p:cNvSpPr>
          <p:nvPr>
            <p:ph type="sldNum" sz="quarter" idx="10"/>
          </p:nvPr>
        </p:nvSpPr>
        <p:spPr/>
        <p:txBody>
          <a:bodyPr/>
          <a:lstStyle/>
          <a:p>
            <a:fld id="{9A7A742A-5696-4A44-9283-FA47810E039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396684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exercise control, refusing to accept inappropriate behavior, but to do so in a caring and supportive way.</a:t>
            </a:r>
          </a:p>
          <a:p>
            <a:r>
              <a:rPr lang="en-US" baseline="0" dirty="0"/>
              <a:t>Engage them in finding a way to curb their own negative behavior</a:t>
            </a:r>
          </a:p>
          <a:p>
            <a:r>
              <a:rPr lang="en-US" baseline="0" dirty="0"/>
              <a:t>Hold accountable in an active way. Get a sense of closure ( victim and offender)</a:t>
            </a:r>
          </a:p>
          <a:p>
            <a:r>
              <a:rPr lang="en-US" baseline="0" dirty="0"/>
              <a:t>Restoring the relationship with those who have been harmed- restoring a sense of well being.</a:t>
            </a:r>
            <a:endParaRPr lang="en-US" dirty="0"/>
          </a:p>
          <a:p>
            <a:endParaRPr lang="en-US" dirty="0"/>
          </a:p>
        </p:txBody>
      </p:sp>
      <p:sp>
        <p:nvSpPr>
          <p:cNvPr id="4" name="Slide Number Placeholder 3"/>
          <p:cNvSpPr>
            <a:spLocks noGrp="1"/>
          </p:cNvSpPr>
          <p:nvPr>
            <p:ph type="sldNum" sz="quarter" idx="10"/>
          </p:nvPr>
        </p:nvSpPr>
        <p:spPr/>
        <p:txBody>
          <a:bodyPr/>
          <a:lstStyle/>
          <a:p>
            <a:fld id="{9A7A742A-5696-4A44-9283-FA47810E039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647077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this on charts around the room. Rotate groups to add to charts.</a:t>
            </a:r>
          </a:p>
        </p:txBody>
      </p:sp>
      <p:sp>
        <p:nvSpPr>
          <p:cNvPr id="4" name="Slide Number Placeholder 3"/>
          <p:cNvSpPr>
            <a:spLocks noGrp="1"/>
          </p:cNvSpPr>
          <p:nvPr>
            <p:ph type="sldNum" sz="quarter" idx="10"/>
          </p:nvPr>
        </p:nvSpPr>
        <p:spPr/>
        <p:txBody>
          <a:bodyPr/>
          <a:lstStyle/>
          <a:p>
            <a:fld id="{1E8ACFCE-944F-4908-A0AC-4D3ED8B3C32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771234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this on charts around the room. Rotate groups to add to charts.</a:t>
            </a:r>
          </a:p>
        </p:txBody>
      </p:sp>
      <p:sp>
        <p:nvSpPr>
          <p:cNvPr id="4" name="Slide Number Placeholder 3"/>
          <p:cNvSpPr>
            <a:spLocks noGrp="1"/>
          </p:cNvSpPr>
          <p:nvPr>
            <p:ph type="sldNum" sz="quarter" idx="10"/>
          </p:nvPr>
        </p:nvSpPr>
        <p:spPr/>
        <p:txBody>
          <a:bodyPr/>
          <a:lstStyle/>
          <a:p>
            <a:fld id="{1E8ACFCE-944F-4908-A0AC-4D3ED8B3C32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413181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exercise control, refusing to accept inappropriate behavior, but to do so in a caring and supportive way.</a:t>
            </a:r>
          </a:p>
          <a:p>
            <a:r>
              <a:rPr lang="en-US" baseline="0" dirty="0"/>
              <a:t>Engage them in finding a way to curb their own negative behavior</a:t>
            </a:r>
          </a:p>
          <a:p>
            <a:r>
              <a:rPr lang="en-US" baseline="0" dirty="0"/>
              <a:t>Hold accountable in an active way. Get a sense of closure ( victim and offender)</a:t>
            </a:r>
          </a:p>
          <a:p>
            <a:r>
              <a:rPr lang="en-US" baseline="0" dirty="0"/>
              <a:t>Restoring the relationship with those who have been harmed- restoring a sense of well being.</a:t>
            </a:r>
            <a:endParaRPr lang="en-US" dirty="0"/>
          </a:p>
          <a:p>
            <a:endParaRPr lang="en-US" dirty="0"/>
          </a:p>
        </p:txBody>
      </p:sp>
      <p:sp>
        <p:nvSpPr>
          <p:cNvPr id="4" name="Slide Number Placeholder 3"/>
          <p:cNvSpPr>
            <a:spLocks noGrp="1"/>
          </p:cNvSpPr>
          <p:nvPr>
            <p:ph type="sldNum" sz="quarter" idx="10"/>
          </p:nvPr>
        </p:nvSpPr>
        <p:spPr/>
        <p:txBody>
          <a:bodyPr/>
          <a:lstStyle/>
          <a:p>
            <a:fld id="{9A7A742A-5696-4A44-9283-FA47810E0398}"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07972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B392-FA1F-744C-9B85-8459EF2805D4}" type="slidenum">
              <a:rPr lang="en-US" smtClean="0"/>
              <a:t>4</a:t>
            </a:fld>
            <a:endParaRPr lang="en-US"/>
          </a:p>
        </p:txBody>
      </p:sp>
    </p:spTree>
    <p:extLst>
      <p:ext uri="{BB962C8B-B14F-4D97-AF65-F5344CB8AC3E}">
        <p14:creationId xmlns:p14="http://schemas.microsoft.com/office/powerpoint/2010/main" val="2252279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Met West video</a:t>
            </a:r>
          </a:p>
        </p:txBody>
      </p:sp>
      <p:sp>
        <p:nvSpPr>
          <p:cNvPr id="4" name="Slide Number Placeholder 3"/>
          <p:cNvSpPr>
            <a:spLocks noGrp="1"/>
          </p:cNvSpPr>
          <p:nvPr>
            <p:ph type="sldNum" sz="quarter" idx="10"/>
          </p:nvPr>
        </p:nvSpPr>
        <p:spPr/>
        <p:txBody>
          <a:bodyPr/>
          <a:lstStyle/>
          <a:p>
            <a:fld id="{1F3518E9-BBFD-4F70-9C5F-2C31C4319076}" type="slidenum">
              <a:rPr lang="en-US" smtClean="0"/>
              <a:t>49</a:t>
            </a:fld>
            <a:endParaRPr lang="en-US"/>
          </a:p>
        </p:txBody>
      </p:sp>
    </p:spTree>
    <p:extLst>
      <p:ext uri="{BB962C8B-B14F-4D97-AF65-F5344CB8AC3E}">
        <p14:creationId xmlns:p14="http://schemas.microsoft.com/office/powerpoint/2010/main" val="4201891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Met West video</a:t>
            </a:r>
          </a:p>
        </p:txBody>
      </p:sp>
      <p:sp>
        <p:nvSpPr>
          <p:cNvPr id="4" name="Slide Number Placeholder 3"/>
          <p:cNvSpPr>
            <a:spLocks noGrp="1"/>
          </p:cNvSpPr>
          <p:nvPr>
            <p:ph type="sldNum" sz="quarter" idx="10"/>
          </p:nvPr>
        </p:nvSpPr>
        <p:spPr/>
        <p:txBody>
          <a:bodyPr/>
          <a:lstStyle/>
          <a:p>
            <a:fld id="{1F3518E9-BBFD-4F70-9C5F-2C31C4319076}" type="slidenum">
              <a:rPr lang="en-US" smtClean="0"/>
              <a:t>50</a:t>
            </a:fld>
            <a:endParaRPr lang="en-US"/>
          </a:p>
        </p:txBody>
      </p:sp>
    </p:spTree>
    <p:extLst>
      <p:ext uri="{BB962C8B-B14F-4D97-AF65-F5344CB8AC3E}">
        <p14:creationId xmlns:p14="http://schemas.microsoft.com/office/powerpoint/2010/main" val="3731823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Round: What are you feeling now?</a:t>
            </a:r>
          </a:p>
          <a:p>
            <a:r>
              <a:rPr lang="en-US" dirty="0"/>
              <a:t>Second</a:t>
            </a:r>
            <a:r>
              <a:rPr lang="en-US" baseline="0" dirty="0"/>
              <a:t> Round: Hopes for tomorrow</a:t>
            </a:r>
            <a:endParaRPr lang="en-US" dirty="0"/>
          </a:p>
        </p:txBody>
      </p:sp>
      <p:sp>
        <p:nvSpPr>
          <p:cNvPr id="4" name="Slide Number Placeholder 3"/>
          <p:cNvSpPr>
            <a:spLocks noGrp="1"/>
          </p:cNvSpPr>
          <p:nvPr>
            <p:ph type="sldNum" sz="quarter" idx="10"/>
          </p:nvPr>
        </p:nvSpPr>
        <p:spPr/>
        <p:txBody>
          <a:bodyPr/>
          <a:lstStyle/>
          <a:p>
            <a:fld id="{6C7CB392-FA1F-744C-9B85-8459EF2805D4}" type="slidenum">
              <a:rPr lang="en-US" smtClean="0"/>
              <a:t>56</a:t>
            </a:fld>
            <a:endParaRPr lang="en-US"/>
          </a:p>
        </p:txBody>
      </p:sp>
    </p:spTree>
    <p:extLst>
      <p:ext uri="{BB962C8B-B14F-4D97-AF65-F5344CB8AC3E}">
        <p14:creationId xmlns:p14="http://schemas.microsoft.com/office/powerpoint/2010/main" val="189246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B392-FA1F-744C-9B85-8459EF2805D4}" type="slidenum">
              <a:rPr lang="en-US" smtClean="0"/>
              <a:t>5</a:t>
            </a:fld>
            <a:endParaRPr lang="en-US"/>
          </a:p>
        </p:txBody>
      </p:sp>
    </p:spTree>
    <p:extLst>
      <p:ext uri="{BB962C8B-B14F-4D97-AF65-F5344CB8AC3E}">
        <p14:creationId xmlns:p14="http://schemas.microsoft.com/office/powerpoint/2010/main" val="2974688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A742A-5696-4A44-9283-FA47810E039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09577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 Tolerance:</a:t>
            </a:r>
          </a:p>
          <a:p>
            <a:pPr marL="176679" indent="-176679">
              <a:buFont typeface="Arial" panose="020B0604020202020204" pitchFamily="34" charset="0"/>
              <a:buChar char="•"/>
            </a:pPr>
            <a:r>
              <a:rPr lang="en-US" dirty="0"/>
              <a:t>One strike and you’re out” regardless of the situation or past history</a:t>
            </a:r>
          </a:p>
          <a:p>
            <a:pPr marL="176679" indent="-176679">
              <a:buFont typeface="Arial" panose="020B0604020202020204" pitchFamily="34" charset="0"/>
              <a:buChar char="•"/>
            </a:pPr>
            <a:r>
              <a:rPr lang="en-US" dirty="0"/>
              <a:t>Meant for illegal behaviors but then was expanded to disrespect  and disobedience</a:t>
            </a:r>
          </a:p>
          <a:p>
            <a:pPr marL="176679" indent="-176679">
              <a:buFont typeface="Arial" panose="020B0604020202020204" pitchFamily="34" charset="0"/>
              <a:buChar char="•"/>
            </a:pPr>
            <a:r>
              <a:rPr lang="en-US" dirty="0"/>
              <a:t>Encourage exclusionary practices for minor behaviors to prevent escalation.</a:t>
            </a:r>
          </a:p>
          <a:p>
            <a:pPr marL="176679" indent="-176679">
              <a:buFont typeface="Arial" panose="020B0604020202020204" pitchFamily="34" charset="0"/>
              <a:buChar char="•"/>
            </a:pPr>
            <a:endParaRPr lang="en-US" dirty="0"/>
          </a:p>
          <a:p>
            <a:r>
              <a:rPr lang="en-US" dirty="0"/>
              <a:t>Emphasize the importance of listening in schools</a:t>
            </a:r>
          </a:p>
          <a:p>
            <a:r>
              <a:rPr lang="en-US" dirty="0"/>
              <a:t>Adopt a strong but caring stance against a code of silence</a:t>
            </a:r>
          </a:p>
          <a:p>
            <a:r>
              <a:rPr lang="en-US" dirty="0"/>
              <a:t>Bullying prevention and intervention</a:t>
            </a:r>
          </a:p>
          <a:p>
            <a:r>
              <a:rPr lang="en-US" dirty="0"/>
              <a:t>Involve all school community members in creating and sustaining safety and respect</a:t>
            </a:r>
          </a:p>
          <a:p>
            <a:r>
              <a:rPr lang="en-US" dirty="0"/>
              <a:t>Develop trusting relationships between each student and at least one adult</a:t>
            </a:r>
          </a:p>
          <a:p>
            <a:pPr lvl="1"/>
            <a:r>
              <a:rPr lang="en-US" dirty="0"/>
              <a:t>U.S. Dept. of Ed &amp; U.S. Secret Service, 2005</a:t>
            </a:r>
          </a:p>
          <a:p>
            <a:pPr marL="176679" indent="-17667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6C7CB392-FA1F-744C-9B85-8459EF2805D4}" type="slidenum">
              <a:rPr lang="en-US" smtClean="0"/>
              <a:t>7</a:t>
            </a:fld>
            <a:endParaRPr lang="en-US"/>
          </a:p>
        </p:txBody>
      </p:sp>
    </p:spTree>
    <p:extLst>
      <p:ext uri="{BB962C8B-B14F-4D97-AF65-F5344CB8AC3E}">
        <p14:creationId xmlns:p14="http://schemas.microsoft.com/office/powerpoint/2010/main" val="369502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C1C73-4D06-436C-9AD6-6744761AC43A}" type="slidenum">
              <a:rPr lang="en-US"/>
              <a:pPr/>
              <a:t>10</a:t>
            </a:fld>
            <a:endParaRPr lang="en-US"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dirty="0"/>
              <a:t>Oprah story about 4</a:t>
            </a:r>
            <a:r>
              <a:rPr lang="en-US" baseline="30000" dirty="0"/>
              <a:t>th</a:t>
            </a:r>
            <a:r>
              <a:rPr lang="en-US" dirty="0"/>
              <a:t> grade teacher. Eric Jensen, You have to build relationships if you want students who </a:t>
            </a:r>
            <a:r>
              <a:rPr lang="en-US"/>
              <a:t>experience poverty to learn.</a:t>
            </a:r>
            <a:endParaRPr lang="en-US" dirty="0"/>
          </a:p>
        </p:txBody>
      </p:sp>
    </p:spTree>
    <p:extLst>
      <p:ext uri="{BB962C8B-B14F-4D97-AF65-F5344CB8AC3E}">
        <p14:creationId xmlns:p14="http://schemas.microsoft.com/office/powerpoint/2010/main" val="189426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brain model: </a:t>
            </a:r>
            <a:r>
              <a:rPr lang="en-US"/>
              <a:t>flipping your lid</a:t>
            </a:r>
          </a:p>
        </p:txBody>
      </p:sp>
      <p:sp>
        <p:nvSpPr>
          <p:cNvPr id="4" name="Slide Number Placeholder 3"/>
          <p:cNvSpPr>
            <a:spLocks noGrp="1"/>
          </p:cNvSpPr>
          <p:nvPr>
            <p:ph type="sldNum" sz="quarter" idx="10"/>
          </p:nvPr>
        </p:nvSpPr>
        <p:spPr/>
        <p:txBody>
          <a:bodyPr/>
          <a:lstStyle/>
          <a:p>
            <a:fld id="{6C7CB392-FA1F-744C-9B85-8459EF2805D4}" type="slidenum">
              <a:rPr lang="en-US" smtClean="0"/>
              <a:t>12</a:t>
            </a:fld>
            <a:endParaRPr lang="en-US"/>
          </a:p>
        </p:txBody>
      </p:sp>
    </p:spTree>
    <p:extLst>
      <p:ext uri="{BB962C8B-B14F-4D97-AF65-F5344CB8AC3E}">
        <p14:creationId xmlns:p14="http://schemas.microsoft.com/office/powerpoint/2010/main" val="2142425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871" indent="-285720">
              <a:defRPr sz="2400">
                <a:solidFill>
                  <a:schemeClr val="tx1"/>
                </a:solidFill>
                <a:latin typeface="Arial" charset="0"/>
                <a:ea typeface="ＭＳ Ｐゴシック" charset="0"/>
              </a:defRPr>
            </a:lvl2pPr>
            <a:lvl3pPr marL="1142879" indent="-228576">
              <a:defRPr sz="2400">
                <a:solidFill>
                  <a:schemeClr val="tx1"/>
                </a:solidFill>
                <a:latin typeface="Arial" charset="0"/>
                <a:ea typeface="ＭＳ Ｐゴシック" charset="0"/>
              </a:defRPr>
            </a:lvl3pPr>
            <a:lvl4pPr marL="1600031" indent="-228576">
              <a:defRPr sz="2400">
                <a:solidFill>
                  <a:schemeClr val="tx1"/>
                </a:solidFill>
                <a:latin typeface="Arial" charset="0"/>
                <a:ea typeface="ＭＳ Ｐゴシック" charset="0"/>
              </a:defRPr>
            </a:lvl4pPr>
            <a:lvl5pPr marL="2057182" indent="-228576">
              <a:defRPr sz="2400">
                <a:solidFill>
                  <a:schemeClr val="tx1"/>
                </a:solidFill>
                <a:latin typeface="Arial" charset="0"/>
                <a:ea typeface="ＭＳ Ｐゴシック" charset="0"/>
              </a:defRPr>
            </a:lvl5pPr>
            <a:lvl6pPr marL="2514333" indent="-228576" eaLnBrk="0" fontAlgn="base" hangingPunct="0">
              <a:spcBef>
                <a:spcPct val="0"/>
              </a:spcBef>
              <a:spcAft>
                <a:spcPct val="0"/>
              </a:spcAft>
              <a:defRPr sz="2400">
                <a:solidFill>
                  <a:schemeClr val="tx1"/>
                </a:solidFill>
                <a:latin typeface="Arial" charset="0"/>
                <a:ea typeface="ＭＳ Ｐゴシック" charset="0"/>
              </a:defRPr>
            </a:lvl6pPr>
            <a:lvl7pPr marL="2971486" indent="-228576" eaLnBrk="0" fontAlgn="base" hangingPunct="0">
              <a:spcBef>
                <a:spcPct val="0"/>
              </a:spcBef>
              <a:spcAft>
                <a:spcPct val="0"/>
              </a:spcAft>
              <a:defRPr sz="2400">
                <a:solidFill>
                  <a:schemeClr val="tx1"/>
                </a:solidFill>
                <a:latin typeface="Arial" charset="0"/>
                <a:ea typeface="ＭＳ Ｐゴシック" charset="0"/>
              </a:defRPr>
            </a:lvl7pPr>
            <a:lvl8pPr marL="3428637" indent="-228576" eaLnBrk="0" fontAlgn="base" hangingPunct="0">
              <a:spcBef>
                <a:spcPct val="0"/>
              </a:spcBef>
              <a:spcAft>
                <a:spcPct val="0"/>
              </a:spcAft>
              <a:defRPr sz="2400">
                <a:solidFill>
                  <a:schemeClr val="tx1"/>
                </a:solidFill>
                <a:latin typeface="Arial" charset="0"/>
                <a:ea typeface="ＭＳ Ｐゴシック" charset="0"/>
              </a:defRPr>
            </a:lvl8pPr>
            <a:lvl9pPr marL="3885789" indent="-228576" eaLnBrk="0" fontAlgn="base" hangingPunct="0">
              <a:spcBef>
                <a:spcPct val="0"/>
              </a:spcBef>
              <a:spcAft>
                <a:spcPct val="0"/>
              </a:spcAft>
              <a:defRPr sz="2400">
                <a:solidFill>
                  <a:schemeClr val="tx1"/>
                </a:solidFill>
                <a:latin typeface="Arial" charset="0"/>
                <a:ea typeface="ＭＳ Ｐゴシック" charset="0"/>
              </a:defRPr>
            </a:lvl9pPr>
          </a:lstStyle>
          <a:p>
            <a:fld id="{DC153F39-2328-2D4B-98AE-F487865BFEEE}" type="slidenum">
              <a:rPr lang="en-US" sz="1200"/>
              <a:pPr/>
              <a:t>13</a:t>
            </a:fld>
            <a:endParaRPr lang="en-US" sz="1200"/>
          </a:p>
        </p:txBody>
      </p:sp>
    </p:spTree>
    <p:extLst>
      <p:ext uri="{BB962C8B-B14F-4D97-AF65-F5344CB8AC3E}">
        <p14:creationId xmlns:p14="http://schemas.microsoft.com/office/powerpoint/2010/main" val="758038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587FFD-5B8C-4F70-8D16-3F6EF77B4BFD}" type="datetime1">
              <a:rPr lang="en-US" smtClean="0"/>
              <a:t>8/20/19</a:t>
            </a:fld>
            <a:endParaRPr lang="en-US"/>
          </a:p>
        </p:txBody>
      </p:sp>
      <p:sp>
        <p:nvSpPr>
          <p:cNvPr id="5" name="Footer Placeholder 4"/>
          <p:cNvSpPr>
            <a:spLocks noGrp="1"/>
          </p:cNvSpPr>
          <p:nvPr>
            <p:ph type="ftr" sz="quarter" idx="11"/>
          </p:nvPr>
        </p:nvSpPr>
        <p:spPr/>
        <p:txBody>
          <a:bodyPr/>
          <a:lstStyle/>
          <a:p>
            <a:r>
              <a:rPr lang="en-US"/>
              <a:t>Sound Supports 2018</a:t>
            </a:r>
          </a:p>
        </p:txBody>
      </p:sp>
      <p:sp>
        <p:nvSpPr>
          <p:cNvPr id="6" name="Slide Number Placeholder 5"/>
          <p:cNvSpPr>
            <a:spLocks noGrp="1"/>
          </p:cNvSpPr>
          <p:nvPr>
            <p:ph type="sldNum" sz="quarter" idx="12"/>
          </p:nvPr>
        </p:nvSpPr>
        <p:spPr/>
        <p:txBody>
          <a:bodyPr/>
          <a:lstStyle/>
          <a:p>
            <a:fld id="{7C2CB29B-5459-344B-A2F1-CE1C1FB6FBBD}" type="slidenum">
              <a:rPr lang="en-US" smtClean="0"/>
              <a:t>‹#›</a:t>
            </a:fld>
            <a:endParaRPr lang="en-US"/>
          </a:p>
        </p:txBody>
      </p:sp>
    </p:spTree>
    <p:extLst>
      <p:ext uri="{BB962C8B-B14F-4D97-AF65-F5344CB8AC3E}">
        <p14:creationId xmlns:p14="http://schemas.microsoft.com/office/powerpoint/2010/main" val="233025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8CEB72-52A0-4F0D-95E7-00564816C4B3}" type="datetime1">
              <a:rPr lang="en-US" smtClean="0"/>
              <a:t>8/20/19</a:t>
            </a:fld>
            <a:endParaRPr lang="en-US"/>
          </a:p>
        </p:txBody>
      </p:sp>
      <p:sp>
        <p:nvSpPr>
          <p:cNvPr id="5" name="Footer Placeholder 4"/>
          <p:cNvSpPr>
            <a:spLocks noGrp="1"/>
          </p:cNvSpPr>
          <p:nvPr>
            <p:ph type="ftr" sz="quarter" idx="11"/>
          </p:nvPr>
        </p:nvSpPr>
        <p:spPr/>
        <p:txBody>
          <a:bodyPr/>
          <a:lstStyle/>
          <a:p>
            <a:r>
              <a:rPr lang="en-US"/>
              <a:t>Sound Supports 2018</a:t>
            </a:r>
          </a:p>
        </p:txBody>
      </p:sp>
      <p:sp>
        <p:nvSpPr>
          <p:cNvPr id="6" name="Slide Number Placeholder 5"/>
          <p:cNvSpPr>
            <a:spLocks noGrp="1"/>
          </p:cNvSpPr>
          <p:nvPr>
            <p:ph type="sldNum" sz="quarter" idx="12"/>
          </p:nvPr>
        </p:nvSpPr>
        <p:spPr/>
        <p:txBody>
          <a:bodyPr/>
          <a:lstStyle/>
          <a:p>
            <a:fld id="{7C2CB29B-5459-344B-A2F1-CE1C1FB6FBBD}" type="slidenum">
              <a:rPr lang="en-US" smtClean="0"/>
              <a:t>‹#›</a:t>
            </a:fld>
            <a:endParaRPr lang="en-US"/>
          </a:p>
        </p:txBody>
      </p:sp>
    </p:spTree>
    <p:extLst>
      <p:ext uri="{BB962C8B-B14F-4D97-AF65-F5344CB8AC3E}">
        <p14:creationId xmlns:p14="http://schemas.microsoft.com/office/powerpoint/2010/main" val="690556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8C7CA1-1645-41F2-A0C1-5BF90B0BB65A}"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4505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5F079D-3DBF-458C-91A1-63D166007F07}"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0020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A84632-58F8-405A-BD46-7430801982B3}"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3839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06E0CF-549C-4683-B34B-D2EF22AF0900}"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7410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18ECDD-7EEA-4AD1-97E5-8B8C46E189E8}"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1993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F4BAF6-7317-4F9D-BA81-822435A30811}"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0508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43255B-9F80-4EED-9A29-9B860AAD488B}"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2311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6DDBC-ACBF-4287-9731-376898CF8DBF}"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55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A2C95-56D0-491E-84E7-6149C3A8EB48}"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6545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6D66C2-BF55-434F-9269-99E3AC001F1E}"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11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D6D09-1EC0-40B8-A931-9DB0CD35D90D}" type="datetime1">
              <a:rPr lang="en-US" smtClean="0"/>
              <a:t>8/20/19</a:t>
            </a:fld>
            <a:endParaRPr lang="en-US"/>
          </a:p>
        </p:txBody>
      </p:sp>
      <p:sp>
        <p:nvSpPr>
          <p:cNvPr id="5" name="Footer Placeholder 4"/>
          <p:cNvSpPr>
            <a:spLocks noGrp="1"/>
          </p:cNvSpPr>
          <p:nvPr>
            <p:ph type="ftr" sz="quarter" idx="11"/>
          </p:nvPr>
        </p:nvSpPr>
        <p:spPr/>
        <p:txBody>
          <a:bodyPr/>
          <a:lstStyle/>
          <a:p>
            <a:r>
              <a:rPr lang="en-US"/>
              <a:t>Sound Supports 2018</a:t>
            </a:r>
          </a:p>
        </p:txBody>
      </p:sp>
      <p:sp>
        <p:nvSpPr>
          <p:cNvPr id="6" name="Slide Number Placeholder 5"/>
          <p:cNvSpPr>
            <a:spLocks noGrp="1"/>
          </p:cNvSpPr>
          <p:nvPr>
            <p:ph type="sldNum" sz="quarter" idx="12"/>
          </p:nvPr>
        </p:nvSpPr>
        <p:spPr/>
        <p:txBody>
          <a:bodyPr/>
          <a:lstStyle/>
          <a:p>
            <a:fld id="{7C2CB29B-5459-344B-A2F1-CE1C1FB6FBBD}" type="slidenum">
              <a:rPr lang="en-US" smtClean="0"/>
              <a:t>‹#›</a:t>
            </a:fld>
            <a:endParaRPr lang="en-US"/>
          </a:p>
        </p:txBody>
      </p:sp>
    </p:spTree>
    <p:extLst>
      <p:ext uri="{BB962C8B-B14F-4D97-AF65-F5344CB8AC3E}">
        <p14:creationId xmlns:p14="http://schemas.microsoft.com/office/powerpoint/2010/main" val="9611500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E9996A-A0D1-4D91-9A6A-C96906264FAA}"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62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1DF55-978C-449D-B0B1-B277CBEBC227}"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2936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BCB3FE-E1F5-4673-8E47-A0DBF2720FC2}"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8562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88959-7A0E-4D9D-BB43-54BB4FE4078B}"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0108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0EE8B-DE07-4FAC-8EB8-1F4452436880}"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0487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5676B1-2760-4720-93F4-0E0E7CC80903}"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8051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A63405-D251-48E4-AC55-FA1C8127058C}"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2488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0EE0B3-B5E6-49AD-95FC-CF3435FA3E10}"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9974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FE71B-2A81-4EE9-8A56-08F10008116C}"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2618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BF1ADE-996C-4519-B603-95C827E09144}"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168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7F9A48D0-0BAE-4F17-B658-85FC9C4056C4}" type="datetime1">
              <a:rPr lang="en-US" smtClean="0"/>
              <a:t>8/20/19</a:t>
            </a:fld>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r>
              <a:rPr lang="en-US"/>
              <a:t>Sound Supports 2018</a:t>
            </a:r>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9D822E81-E313-4608-BE3C-062986382120}" type="slidenum">
              <a:rPr lang="en-US"/>
              <a:pPr/>
              <a:t>‹#›</a:t>
            </a:fld>
            <a:endParaRPr lang="en-US" dirty="0"/>
          </a:p>
        </p:txBody>
      </p:sp>
    </p:spTree>
    <p:extLst>
      <p:ext uri="{BB962C8B-B14F-4D97-AF65-F5344CB8AC3E}">
        <p14:creationId xmlns:p14="http://schemas.microsoft.com/office/powerpoint/2010/main" val="13701129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32D4A9-3EBB-4B4E-9302-6D96033BEA63}"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121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5BC75-A4B9-4EAC-B178-9F3942A6C421}"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7390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0A718-E6D9-4706-A7C0-96F94B04F3B8}"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83777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0BF000-8CBB-4FC6-9AD4-5AB6E90AD3D8}"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1565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C1A8F5-E435-46A4-8B0F-55451A80EDAB}"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0529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CD438-636D-4863-AEC9-73A3BAAF3382}"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4482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86F28-C1F1-4685-9986-7FF58D142308}"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4548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8133DC-08DD-45C6-962F-118E2E4BF3CC}"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7607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E60971-DA39-43CA-B278-FF7A43BB3C64}"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8555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AF7AC-3E43-4C60-977B-393370A914BC}"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355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18FACC-6F6C-4E01-8803-3F3D3183B30F}"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3598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48939D-3EC3-40AF-A518-223BC21A08DB}"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2888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AE78F9-8FBB-40C5-A06B-4AA51E63DAFC}"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022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CB2B6-8F30-4CDB-82BF-59B560C1F390}"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123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9EC223-1E4D-439F-A589-8107F88F4888}"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8885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5484DD-A8D3-4E20-92BE-0186B88AF174}"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5200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11B23-82AD-4A55-9942-5F4F4DCE28A8}"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1368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9C4D26-AB18-4A6B-BE78-8ACF2277105C}"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3142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FB996C-3BB6-4283-8FA1-E0FBF0FE2B1A}"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3005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98D074-EF2C-42E8-8D69-94A49F0D4F76}"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7328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39B129-5773-48C1-B313-F3B76E7EEE31}"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12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F2AE8-A78B-4F55-994D-4BEEE915732B}"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139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1195C-6C0C-4E0E-B145-22DB880CBB47}"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8448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4CA3A8-2065-43C6-A598-3E268006BBDE}"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834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450544-8012-402B-AED8-B954A0062EE6}"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697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86F6A-DCB2-45BB-96E4-1B5494F0EA3C}"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1628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066F1-F260-49CC-955E-85CEA87CC8F7}"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470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3BDBE3-B26C-4391-9DF1-0C14798A1475}"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7629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C2781-67DA-4C8C-9E68-340306D56512}"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1749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C26EB-2D76-4457-B301-4633EE2365E5}"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8763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057B8E-7320-425A-9D43-8BE7692B83E0}"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497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4EC199-0C8E-4927-8CBF-BBF9F8F28887}"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129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142257-69A3-4A3E-A8E3-5431D62A8190}"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3634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A2D605-9AFA-490C-A63A-C03B7BAFC5C0}"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2620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0D05A-19C6-453E-B051-B4205D17C52B}"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49682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6B0C88-6EF5-497E-8E16-723955D5858F}"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8306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180692-45A2-462F-B649-8DE6ACF277F0}"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894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AD3574-763A-4366-89AC-999B7380A24D}"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1535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0A028D-7174-405D-BBB1-AAE8938EE608}"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3038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B28AE7-29E7-48CA-8717-EC0BEC263472}"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4316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0AFD53-0BA5-4A70-BC76-B3358E532E15}"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37825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81C6DD-FDE2-4421-A9B2-82756E42C4D3}"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0870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4CB406-2F87-49EB-A5D1-0F9EB6EE7EB8}"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935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D29E42-EA5E-47F2-8225-9882611A3945}"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3007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904844-1E44-484A-A1B3-3502888CF7FF}"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0259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4EEA19-6414-40A1-A378-A3F32636BD04}"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9210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7B039-FD83-4F88-81A7-054A5E3C291F}"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5235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A4DB0-1ECE-4876-B6DC-2F1F0D93F263}"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61409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1E07FB-B8FB-4231-BB39-175EF0CA4F14}"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3388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D95F6-596C-4A62-8DB6-4C7709B5CB50}"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29309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E86F02-69D7-492B-8425-6A553BAA502D}"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7261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B031D9-8A2A-4E07-BFAB-15C062C45CE6}"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9220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59F0C-E922-4ABC-AF9D-C81CDAD6368B}"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314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7F553-EBC2-4900-843D-11ABF0507737}"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120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04FDA5-9991-49C6-AA79-B8F060ACE1D5}"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6292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23061A-D297-4552-9658-CB835623DCB8}"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6721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3CA50E-26C6-4CDD-A24C-772FD8710F84}"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8664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53F8CF-7C44-45CF-AE9C-2B769A26C2AC}"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0931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2D4D2-7DEA-4550-B1B1-A98F838BC9B9}"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9645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2056B4-3E5F-4854-8835-045711E02D12}"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810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FA40D6-3009-4AA0-9BDE-CD9EF10BD372}"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8526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6344E9-33E6-474B-904C-6F98ADFE0968}"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269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83769D-DE2B-4717-8652-8608D57FF568}"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93719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78238A-3216-4D09-97F0-D5EEECFDE980}"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24361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640A86-C619-4B51-82F5-C5A0D598DA21}"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895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7151B5-0F99-46DB-83A6-3CF6CA1BAD3E}"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81603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1A550-A8CD-443F-B87C-5926563F7D5A}"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8584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2D040A-C289-4AF4-8E81-F98AF4675AD0}"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38820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ED42EF-15F5-4B18-B929-D5F33E490A93}"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11922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AC73DB-9330-40A3-A6D0-855BD37BB0F6}"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53347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593B4-150C-4ABF-B0D8-E68502C7CE71}"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7545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9461D-D432-44F2-A1A1-536DAED82B7C}"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6645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310F04-59ED-45E9-9E7F-BF2AEC5721E5}"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5761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25706-46AB-4020-9E53-552E79B52040}"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9813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6C0427-4361-413E-AF73-2A2EC35F2827}"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530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4F831-5F36-4FE1-8BF7-84C25B4408FA}"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33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E24351-3698-400A-BD68-01176DB0B10B}" type="datetime1">
              <a:rPr lang="en-US" smtClean="0"/>
              <a:t>8/20/19</a:t>
            </a:fld>
            <a:endParaRPr lang="en-US"/>
          </a:p>
        </p:txBody>
      </p:sp>
      <p:sp>
        <p:nvSpPr>
          <p:cNvPr id="5" name="Footer Placeholder 4"/>
          <p:cNvSpPr>
            <a:spLocks noGrp="1"/>
          </p:cNvSpPr>
          <p:nvPr>
            <p:ph type="ftr" sz="quarter" idx="11"/>
          </p:nvPr>
        </p:nvSpPr>
        <p:spPr/>
        <p:txBody>
          <a:bodyPr/>
          <a:lstStyle/>
          <a:p>
            <a:r>
              <a:rPr lang="en-US"/>
              <a:t>Sound Supports 2018</a:t>
            </a:r>
          </a:p>
        </p:txBody>
      </p:sp>
      <p:sp>
        <p:nvSpPr>
          <p:cNvPr id="6" name="Slide Number Placeholder 5"/>
          <p:cNvSpPr>
            <a:spLocks noGrp="1"/>
          </p:cNvSpPr>
          <p:nvPr>
            <p:ph type="sldNum" sz="quarter" idx="12"/>
          </p:nvPr>
        </p:nvSpPr>
        <p:spPr/>
        <p:txBody>
          <a:bodyPr/>
          <a:lstStyle/>
          <a:p>
            <a:fld id="{7C2CB29B-5459-344B-A2F1-CE1C1FB6FBBD}" type="slidenum">
              <a:rPr lang="en-US" smtClean="0"/>
              <a:t>‹#›</a:t>
            </a:fld>
            <a:endParaRPr lang="en-US"/>
          </a:p>
        </p:txBody>
      </p:sp>
    </p:spTree>
    <p:extLst>
      <p:ext uri="{BB962C8B-B14F-4D97-AF65-F5344CB8AC3E}">
        <p14:creationId xmlns:p14="http://schemas.microsoft.com/office/powerpoint/2010/main" val="1389392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68737-6955-4A00-8FEE-3925FF0D41C4}"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991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5A58CD-2A9A-4499-83B9-33411BE6A312}"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832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DD757A-FEE6-47B6-B811-FA90FA01794E}"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81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89C991-281D-424B-B08D-3C215506142E}"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45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18F615-04F8-4FFE-A91D-C205BA5A5B5F}"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832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AFDA30-A9AE-488A-AB61-6D2364F6F702}"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199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45A6FA-D9DA-45AA-A371-DF92341832DD}"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017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D1369-4E4A-4179-A7A7-C539C0836552}"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826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69D9B4-74D3-46B8-8CA2-454F4215B085}"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536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C156BF-2274-44B9-A667-7E62715E1252}"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40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F9B64B-F445-426C-8E8A-4B8280254F64}" type="datetime1">
              <a:rPr lang="en-US" smtClean="0"/>
              <a:t>8/20/19</a:t>
            </a:fld>
            <a:endParaRPr lang="en-US"/>
          </a:p>
        </p:txBody>
      </p:sp>
      <p:sp>
        <p:nvSpPr>
          <p:cNvPr id="5" name="Footer Placeholder 4"/>
          <p:cNvSpPr>
            <a:spLocks noGrp="1"/>
          </p:cNvSpPr>
          <p:nvPr>
            <p:ph type="ftr" sz="quarter" idx="11"/>
          </p:nvPr>
        </p:nvSpPr>
        <p:spPr/>
        <p:txBody>
          <a:bodyPr/>
          <a:lstStyle/>
          <a:p>
            <a:r>
              <a:rPr lang="en-US"/>
              <a:t>Sound Supports 2018</a:t>
            </a:r>
          </a:p>
        </p:txBody>
      </p:sp>
      <p:sp>
        <p:nvSpPr>
          <p:cNvPr id="6" name="Slide Number Placeholder 5"/>
          <p:cNvSpPr>
            <a:spLocks noGrp="1"/>
          </p:cNvSpPr>
          <p:nvPr>
            <p:ph type="sldNum" sz="quarter" idx="12"/>
          </p:nvPr>
        </p:nvSpPr>
        <p:spPr/>
        <p:txBody>
          <a:bodyPr/>
          <a:lstStyle/>
          <a:p>
            <a:fld id="{7C2CB29B-5459-344B-A2F1-CE1C1FB6FBBD}" type="slidenum">
              <a:rPr lang="en-US" smtClean="0"/>
              <a:t>‹#›</a:t>
            </a:fld>
            <a:endParaRPr lang="en-US"/>
          </a:p>
        </p:txBody>
      </p:sp>
    </p:spTree>
    <p:extLst>
      <p:ext uri="{BB962C8B-B14F-4D97-AF65-F5344CB8AC3E}">
        <p14:creationId xmlns:p14="http://schemas.microsoft.com/office/powerpoint/2010/main" val="2756815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AFB91-2C75-49AC-9F03-CE9BC246A71F}"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279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84DCC-3216-4AEC-B017-77FF4EFB313D}"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843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E26421-2C70-495E-A37C-2A5C27AD02AC}"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52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EDDF8-95AD-4C00-BFB2-13AA09CD2ECE}"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034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8DB0FA-ECE9-4BFA-A07E-53B138785F9E}"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3416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21B2AA-B179-40E9-BB1F-DC049E0A7A9D}"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675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94C9F9-55DF-4425-8730-7690268A1CF7}"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187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DD02E0-8E3E-484C-83E3-F4BE9E3F3590}"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649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7B6341-2C68-448B-B4F6-470814B6B32D}"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040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F76E2-A456-489D-BE40-5E8F7D24183F}"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66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59B8E8-AF6A-4E5A-9FE2-5554EC0699B5}" type="datetime1">
              <a:rPr lang="en-US" smtClean="0"/>
              <a:t>8/20/19</a:t>
            </a:fld>
            <a:endParaRPr lang="en-US"/>
          </a:p>
        </p:txBody>
      </p:sp>
      <p:sp>
        <p:nvSpPr>
          <p:cNvPr id="6" name="Footer Placeholder 5"/>
          <p:cNvSpPr>
            <a:spLocks noGrp="1"/>
          </p:cNvSpPr>
          <p:nvPr>
            <p:ph type="ftr" sz="quarter" idx="11"/>
          </p:nvPr>
        </p:nvSpPr>
        <p:spPr/>
        <p:txBody>
          <a:bodyPr/>
          <a:lstStyle/>
          <a:p>
            <a:r>
              <a:rPr lang="en-US"/>
              <a:t>Sound Supports 2018</a:t>
            </a:r>
          </a:p>
        </p:txBody>
      </p:sp>
      <p:sp>
        <p:nvSpPr>
          <p:cNvPr id="7" name="Slide Number Placeholder 6"/>
          <p:cNvSpPr>
            <a:spLocks noGrp="1"/>
          </p:cNvSpPr>
          <p:nvPr>
            <p:ph type="sldNum" sz="quarter" idx="12"/>
          </p:nvPr>
        </p:nvSpPr>
        <p:spPr/>
        <p:txBody>
          <a:bodyPr/>
          <a:lstStyle/>
          <a:p>
            <a:fld id="{7C2CB29B-5459-344B-A2F1-CE1C1FB6FBBD}" type="slidenum">
              <a:rPr lang="en-US" smtClean="0"/>
              <a:t>‹#›</a:t>
            </a:fld>
            <a:endParaRPr lang="en-US"/>
          </a:p>
        </p:txBody>
      </p:sp>
    </p:spTree>
    <p:extLst>
      <p:ext uri="{BB962C8B-B14F-4D97-AF65-F5344CB8AC3E}">
        <p14:creationId xmlns:p14="http://schemas.microsoft.com/office/powerpoint/2010/main" val="35506915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BE0D81-A476-49DB-AA7C-7E7717C6424A}"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5057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E42B5-05D0-4C4C-9885-6FE50D2BF168}"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800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07154-4570-4B4F-8B3D-2AB438E0EDA0}"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365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45D9D3-2F8B-47FA-9873-0D6810735D8B}"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648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3A35E2-7144-4348-8661-09B85DF71178}"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147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3917EF-3E2C-4147-96B9-AB6EEB0999F1}"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619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38AF62-E400-4524-9EF6-67894E606BF8}"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377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415BB-AD6D-4E82-9592-E85C96A832A2}"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9116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B4CB7-836F-4952-8EAC-596EDD226594}"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5687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0305CC-3FAD-41E1-B4B3-7B6AF367DD35}"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92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18FAD6-EEB9-4066-9502-52EC610214CF}" type="datetime1">
              <a:rPr lang="en-US" smtClean="0"/>
              <a:t>8/20/19</a:t>
            </a:fld>
            <a:endParaRPr lang="en-US"/>
          </a:p>
        </p:txBody>
      </p:sp>
      <p:sp>
        <p:nvSpPr>
          <p:cNvPr id="8" name="Footer Placeholder 7"/>
          <p:cNvSpPr>
            <a:spLocks noGrp="1"/>
          </p:cNvSpPr>
          <p:nvPr>
            <p:ph type="ftr" sz="quarter" idx="11"/>
          </p:nvPr>
        </p:nvSpPr>
        <p:spPr/>
        <p:txBody>
          <a:bodyPr/>
          <a:lstStyle/>
          <a:p>
            <a:r>
              <a:rPr lang="en-US"/>
              <a:t>Sound Supports 2018</a:t>
            </a:r>
          </a:p>
        </p:txBody>
      </p:sp>
      <p:sp>
        <p:nvSpPr>
          <p:cNvPr id="9" name="Slide Number Placeholder 8"/>
          <p:cNvSpPr>
            <a:spLocks noGrp="1"/>
          </p:cNvSpPr>
          <p:nvPr>
            <p:ph type="sldNum" sz="quarter" idx="12"/>
          </p:nvPr>
        </p:nvSpPr>
        <p:spPr/>
        <p:txBody>
          <a:bodyPr/>
          <a:lstStyle/>
          <a:p>
            <a:fld id="{7C2CB29B-5459-344B-A2F1-CE1C1FB6FBBD}" type="slidenum">
              <a:rPr lang="en-US" smtClean="0"/>
              <a:t>‹#›</a:t>
            </a:fld>
            <a:endParaRPr lang="en-US"/>
          </a:p>
        </p:txBody>
      </p:sp>
    </p:spTree>
    <p:extLst>
      <p:ext uri="{BB962C8B-B14F-4D97-AF65-F5344CB8AC3E}">
        <p14:creationId xmlns:p14="http://schemas.microsoft.com/office/powerpoint/2010/main" val="40366861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3453C8-CB59-437F-B369-B5D369E80E7B}"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617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F7917C-3C91-42EE-A6F0-10F5E7F1C759}"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5534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C5B50-9728-463C-B897-841C4D266E32}"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383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F7A294-1091-49D1-A0F6-05C3952FB622}"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075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955907-952E-49EA-B02A-AEA363D07B3C}"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764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8C2633-AF67-4F27-BFC1-94B30443D950}"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5128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991131-5B23-477E-8A23-8CE833DDE6EA}"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4303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AD8DDD-8CD7-4E25-ACAA-80DEF21E1F4A}"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9017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9808A9-7612-471D-BFA5-A3B8409C8230}"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39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695668-A8E3-4C94-8933-16493A674636}"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57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4ED89E-78F8-48FF-B4A0-44D7B9DE36CC}" type="datetime1">
              <a:rPr lang="en-US" smtClean="0"/>
              <a:t>8/20/19</a:t>
            </a:fld>
            <a:endParaRPr lang="en-US"/>
          </a:p>
        </p:txBody>
      </p:sp>
      <p:sp>
        <p:nvSpPr>
          <p:cNvPr id="4" name="Footer Placeholder 3"/>
          <p:cNvSpPr>
            <a:spLocks noGrp="1"/>
          </p:cNvSpPr>
          <p:nvPr>
            <p:ph type="ftr" sz="quarter" idx="11"/>
          </p:nvPr>
        </p:nvSpPr>
        <p:spPr/>
        <p:txBody>
          <a:bodyPr/>
          <a:lstStyle/>
          <a:p>
            <a:r>
              <a:rPr lang="en-US"/>
              <a:t>Sound Supports 2018</a:t>
            </a:r>
          </a:p>
        </p:txBody>
      </p:sp>
      <p:sp>
        <p:nvSpPr>
          <p:cNvPr id="5" name="Slide Number Placeholder 4"/>
          <p:cNvSpPr>
            <a:spLocks noGrp="1"/>
          </p:cNvSpPr>
          <p:nvPr>
            <p:ph type="sldNum" sz="quarter" idx="12"/>
          </p:nvPr>
        </p:nvSpPr>
        <p:spPr/>
        <p:txBody>
          <a:bodyPr/>
          <a:lstStyle/>
          <a:p>
            <a:fld id="{7C2CB29B-5459-344B-A2F1-CE1C1FB6FBBD}" type="slidenum">
              <a:rPr lang="en-US" smtClean="0"/>
              <a:t>‹#›</a:t>
            </a:fld>
            <a:endParaRPr lang="en-US"/>
          </a:p>
        </p:txBody>
      </p:sp>
    </p:spTree>
    <p:extLst>
      <p:ext uri="{BB962C8B-B14F-4D97-AF65-F5344CB8AC3E}">
        <p14:creationId xmlns:p14="http://schemas.microsoft.com/office/powerpoint/2010/main" val="24888039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11A7E0-3CF6-4078-83F8-E180A7CB4F7A}"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357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000F1E-0F8A-4EBE-801F-20F1B86BD718}"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2954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A93E8C-411E-451C-B441-9C29011FAD51}"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1058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01A22-CCFE-49FD-AA80-3DE076E6184F}"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2877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35B03D-B7B9-4910-A69B-B913E0CBB949}"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3638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D6EC54-2144-4B1C-BC92-ABF98E33D361}"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3657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078248-CDD9-4AAB-84A5-8259A2CC53E4}"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3399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4AD3A1-8792-4698-AFD6-166D7C726277}"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1011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F4136C-717F-4C0D-A9F3-086C75FDC125}"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7906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8148C-33BD-4DA8-8BDB-229AF84EB1D4}"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3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7EA6C-D31E-45E5-B2F4-90C4B3B404F5}" type="datetime1">
              <a:rPr lang="en-US" smtClean="0"/>
              <a:t>8/20/19</a:t>
            </a:fld>
            <a:endParaRPr lang="en-US"/>
          </a:p>
        </p:txBody>
      </p:sp>
      <p:sp>
        <p:nvSpPr>
          <p:cNvPr id="3" name="Footer Placeholder 2"/>
          <p:cNvSpPr>
            <a:spLocks noGrp="1"/>
          </p:cNvSpPr>
          <p:nvPr>
            <p:ph type="ftr" sz="quarter" idx="11"/>
          </p:nvPr>
        </p:nvSpPr>
        <p:spPr/>
        <p:txBody>
          <a:bodyPr/>
          <a:lstStyle/>
          <a:p>
            <a:r>
              <a:rPr lang="en-US"/>
              <a:t>Sound Supports 2018</a:t>
            </a:r>
          </a:p>
        </p:txBody>
      </p:sp>
      <p:sp>
        <p:nvSpPr>
          <p:cNvPr id="4" name="Slide Number Placeholder 3"/>
          <p:cNvSpPr>
            <a:spLocks noGrp="1"/>
          </p:cNvSpPr>
          <p:nvPr>
            <p:ph type="sldNum" sz="quarter" idx="12"/>
          </p:nvPr>
        </p:nvSpPr>
        <p:spPr/>
        <p:txBody>
          <a:bodyPr/>
          <a:lstStyle/>
          <a:p>
            <a:fld id="{7C2CB29B-5459-344B-A2F1-CE1C1FB6FBBD}" type="slidenum">
              <a:rPr lang="en-US" smtClean="0"/>
              <a:t>‹#›</a:t>
            </a:fld>
            <a:endParaRPr lang="en-US"/>
          </a:p>
        </p:txBody>
      </p:sp>
    </p:spTree>
    <p:extLst>
      <p:ext uri="{BB962C8B-B14F-4D97-AF65-F5344CB8AC3E}">
        <p14:creationId xmlns:p14="http://schemas.microsoft.com/office/powerpoint/2010/main" val="3279681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4F7BFE-FF34-4264-9F03-4C493BD14345}"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7017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C66CE3-4C6B-47BC-8ABE-399E33B12C45}"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6333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C6F38F-812A-4178-A0C2-7A4D76D9FFEC}"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1055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B736C9-CF26-48E6-B7C0-813D0835460C}"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83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71EE1-4B58-4FD1-926F-F359121B119D}"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0539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9F46F-8418-41A0-A63E-6394988206C3}"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9192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CC4587-D1A0-4BDA-B05A-A48E4920527F}"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3707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DE96CF-7CCB-48D9-A496-F86BC8EE742C}"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6059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F7AE8B-E175-4AAC-8469-DDE7DD852A45}"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0187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86E15D-278B-41E4-BB58-3A1990E033AA}"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73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AFCE52-52E0-4AA0-A6B4-E12D037149C5}" type="datetime1">
              <a:rPr lang="en-US" smtClean="0"/>
              <a:t>8/20/19</a:t>
            </a:fld>
            <a:endParaRPr lang="en-US"/>
          </a:p>
        </p:txBody>
      </p:sp>
      <p:sp>
        <p:nvSpPr>
          <p:cNvPr id="6" name="Footer Placeholder 5"/>
          <p:cNvSpPr>
            <a:spLocks noGrp="1"/>
          </p:cNvSpPr>
          <p:nvPr>
            <p:ph type="ftr" sz="quarter" idx="11"/>
          </p:nvPr>
        </p:nvSpPr>
        <p:spPr/>
        <p:txBody>
          <a:bodyPr/>
          <a:lstStyle/>
          <a:p>
            <a:r>
              <a:rPr lang="en-US"/>
              <a:t>Sound Supports 2018</a:t>
            </a:r>
          </a:p>
        </p:txBody>
      </p:sp>
      <p:sp>
        <p:nvSpPr>
          <p:cNvPr id="7" name="Slide Number Placeholder 6"/>
          <p:cNvSpPr>
            <a:spLocks noGrp="1"/>
          </p:cNvSpPr>
          <p:nvPr>
            <p:ph type="sldNum" sz="quarter" idx="12"/>
          </p:nvPr>
        </p:nvSpPr>
        <p:spPr/>
        <p:txBody>
          <a:bodyPr/>
          <a:lstStyle/>
          <a:p>
            <a:fld id="{7C2CB29B-5459-344B-A2F1-CE1C1FB6FBBD}" type="slidenum">
              <a:rPr lang="en-US" smtClean="0"/>
              <a:t>‹#›</a:t>
            </a:fld>
            <a:endParaRPr lang="en-US"/>
          </a:p>
        </p:txBody>
      </p:sp>
    </p:spTree>
    <p:extLst>
      <p:ext uri="{BB962C8B-B14F-4D97-AF65-F5344CB8AC3E}">
        <p14:creationId xmlns:p14="http://schemas.microsoft.com/office/powerpoint/2010/main" val="10877874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81AD7-F0C0-4284-B3A6-6D7A36B90ACB}"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1365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37400F-67E3-498C-90BB-27103C7D84E4}"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9154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95CF39-51AA-46BF-B98C-5E433197149E}"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0679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A378E9-E859-48B5-BE1A-38F4708FE169}"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5879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B72411-ADA0-4D86-A403-680DAB09D11F}"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2133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76473-594C-4170-AD95-2836679F3F4A}"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4145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598D0F-1182-47B4-BD36-02EAFFA8E80F}"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0970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7D4B11-72FC-4AA6-B1C8-C17BD6C562E3}"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355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33D58-F27D-4528-B293-62DA0120403A}"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1188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99BE2-4F2E-4F89-81B6-35FA84856A84}"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64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2D79C2-3AA1-469C-96B3-1946677A8A21}" type="datetime1">
              <a:rPr lang="en-US" smtClean="0"/>
              <a:t>8/20/19</a:t>
            </a:fld>
            <a:endParaRPr lang="en-US"/>
          </a:p>
        </p:txBody>
      </p:sp>
      <p:sp>
        <p:nvSpPr>
          <p:cNvPr id="6" name="Footer Placeholder 5"/>
          <p:cNvSpPr>
            <a:spLocks noGrp="1"/>
          </p:cNvSpPr>
          <p:nvPr>
            <p:ph type="ftr" sz="quarter" idx="11"/>
          </p:nvPr>
        </p:nvSpPr>
        <p:spPr/>
        <p:txBody>
          <a:bodyPr/>
          <a:lstStyle/>
          <a:p>
            <a:r>
              <a:rPr lang="en-US"/>
              <a:t>Sound Supports 2018</a:t>
            </a:r>
          </a:p>
        </p:txBody>
      </p:sp>
      <p:sp>
        <p:nvSpPr>
          <p:cNvPr id="7" name="Slide Number Placeholder 6"/>
          <p:cNvSpPr>
            <a:spLocks noGrp="1"/>
          </p:cNvSpPr>
          <p:nvPr>
            <p:ph type="sldNum" sz="quarter" idx="12"/>
          </p:nvPr>
        </p:nvSpPr>
        <p:spPr/>
        <p:txBody>
          <a:bodyPr/>
          <a:lstStyle/>
          <a:p>
            <a:fld id="{7C2CB29B-5459-344B-A2F1-CE1C1FB6FBBD}" type="slidenum">
              <a:rPr lang="en-US" smtClean="0"/>
              <a:t>‹#›</a:t>
            </a:fld>
            <a:endParaRPr lang="en-US"/>
          </a:p>
        </p:txBody>
      </p:sp>
    </p:spTree>
    <p:extLst>
      <p:ext uri="{BB962C8B-B14F-4D97-AF65-F5344CB8AC3E}">
        <p14:creationId xmlns:p14="http://schemas.microsoft.com/office/powerpoint/2010/main" val="32532900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CF9826-2EDC-4677-8874-EC701B77A39B}"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7623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A64C5-FBF9-4D84-B3CC-06CD8AC41BEC}"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8710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F5F688-8F85-4935-BE1F-72AA89DAB511}"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7682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5937E9-112E-4FF1-967F-4A9803479F5D}"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9678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947D89-04F4-4E56-A65C-794A7950A2ED}" type="datetime1">
              <a:rPr lang="en-US" smtClean="0">
                <a:solidFill>
                  <a:prstClr val="black">
                    <a:tint val="75000"/>
                  </a:prstClr>
                </a:solidFill>
              </a:rPr>
              <a:t>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Sound Supports 2018</a:t>
            </a:r>
          </a:p>
        </p:txBody>
      </p:sp>
      <p:sp>
        <p:nvSpPr>
          <p:cNvPr id="9" name="Slide Number Placeholder 8"/>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408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E7994C-7101-43BD-92AC-39CBF48320E9}" type="datetime1">
              <a:rPr lang="en-US" smtClean="0">
                <a:solidFill>
                  <a:prstClr val="black">
                    <a:tint val="75000"/>
                  </a:prstClr>
                </a:solidFill>
              </a:rPr>
              <a:t>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Sound Supports 2018</a:t>
            </a:r>
          </a:p>
        </p:txBody>
      </p:sp>
      <p:sp>
        <p:nvSpPr>
          <p:cNvPr id="5" name="Slide Number Placeholder 4"/>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6635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268B2-BD44-4BE2-B0A9-2CC9A7253E78}" type="datetime1">
              <a:rPr lang="en-US" smtClean="0">
                <a:solidFill>
                  <a:prstClr val="black">
                    <a:tint val="75000"/>
                  </a:prstClr>
                </a:solidFill>
              </a:rPr>
              <a:t>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Sound Supports 2018</a:t>
            </a:r>
          </a:p>
        </p:txBody>
      </p:sp>
      <p:sp>
        <p:nvSpPr>
          <p:cNvPr id="4" name="Slide Number Placeholder 3"/>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5429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244FD-12DC-4298-8F7E-ED9D36EF5B90}"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9401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EA30FD-341B-4172-A5A3-691700C2A150}" type="datetime1">
              <a:rPr lang="en-US" smtClean="0">
                <a:solidFill>
                  <a:prstClr val="black">
                    <a:tint val="75000"/>
                  </a:prstClr>
                </a:solidFill>
              </a:rPr>
              <a:t>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Sound Supports 2018</a:t>
            </a:r>
          </a:p>
        </p:txBody>
      </p:sp>
      <p:sp>
        <p:nvSpPr>
          <p:cNvPr id="7" name="Slide Number Placeholder 6"/>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9985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DF140-CBD1-47BF-B85E-A1C505FFB0E4}"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Sound Supports 2018</a:t>
            </a:r>
          </a:p>
        </p:txBody>
      </p:sp>
      <p:sp>
        <p:nvSpPr>
          <p:cNvPr id="6" name="Slide Number Placeholder 5"/>
          <p:cNvSpPr>
            <a:spLocks noGrp="1"/>
          </p:cNvSpPr>
          <p:nvPr>
            <p:ph type="sldNum" sz="quarter" idx="12"/>
          </p:nvPr>
        </p:nvSpPr>
        <p:spPr/>
        <p:txBody>
          <a:bodyPr/>
          <a:lstStyle/>
          <a:p>
            <a:fld id="{D690E0FB-16D1-47DF-B282-38C5ED0E33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05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6137F-2B5A-45B9-82E3-97B771CE6AD0}" type="datetime1">
              <a:rPr lang="en-US" smtClean="0"/>
              <a:t>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CB29B-5459-344B-A2F1-CE1C1FB6FBBD}" type="slidenum">
              <a:rPr lang="en-US" smtClean="0"/>
              <a:t>‹#›</a:t>
            </a:fld>
            <a:endParaRPr lang="en-US"/>
          </a:p>
        </p:txBody>
      </p:sp>
    </p:spTree>
    <p:extLst>
      <p:ext uri="{BB962C8B-B14F-4D97-AF65-F5344CB8AC3E}">
        <p14:creationId xmlns:p14="http://schemas.microsoft.com/office/powerpoint/2010/main" val="3373847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B43788D-CE20-4D3D-BC9E-4CB589C912D5}"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218767954"/>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D80087B-9834-430B-A381-D09DB5CF5A38}"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5261615"/>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904E208-DB48-4F89-9089-DB9B1FA1F9B7}"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82462165"/>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5C16FA2-5BD0-4DA3-959C-A8F6B58C2C38}"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7145538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77781C-3B43-47F5-BBD6-A075A4288BFE}"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77030842"/>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790BCBC-31B2-4B77-B07F-64F0184A7530}"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11908317"/>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E3684EA-7288-45CB-93D8-94C84559DD3B}"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724327886"/>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FAF6CB0-3DCB-4B9C-806D-543A64FBE5D3}"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483469441"/>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D2C8D23-22DB-4C2A-8C5D-8BD23A881536}"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24666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7040B52-3674-4F9F-B06D-AA6EB30A3F15}"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466214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91B92C7-658C-4B6B-903C-DDBDF506F71C}"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41097099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8143F4B-37E8-464B-8B86-399AE4E07CB4}"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05774828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DE11426-A75C-4112-9550-4F3AC48D1A4D}"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3452008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7D3F52F-71B1-4966-AE6D-19265593F236}"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8447624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05E10CC-1233-46ED-8EAE-2848E8C51843}"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54314943"/>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B797105-621C-4E35-92F2-B10F06766D9F}" type="datetime1">
              <a:rPr lang="en-US" smtClean="0">
                <a:solidFill>
                  <a:prstClr val="black">
                    <a:tint val="75000"/>
                  </a:prstClr>
                </a:solidFill>
              </a:rPr>
              <a:t>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Sound Supports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690E0FB-16D1-47DF-B282-38C5ED0E33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407968506"/>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thenounproject.com/lerem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7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9.xml"/><Relationship Id="rId5" Type="http://schemas.openxmlformats.org/officeDocument/2006/relationships/hyperlink" Target="https://thenounproject.com/asteryou" TargetMode="Externa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nUIRkuOFtw0" TargetMode="External"/><Relationship Id="rId1" Type="http://schemas.openxmlformats.org/officeDocument/2006/relationships/slideLayout" Target="../slideLayouts/slideLayout17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5.xml"/><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5.xml"/></Relationships>
</file>

<file path=ppt/slides/_rels/slide24.xml.rels><?xml version="1.0" encoding="UTF-8" standalone="yes"?>
<Relationships xmlns="http://schemas.openxmlformats.org/package/2006/relationships"><Relationship Id="rId8" Type="http://schemas.openxmlformats.org/officeDocument/2006/relationships/hyperlink" Target="https://thenounproject.com/coquet_adrien" TargetMode="External"/><Relationship Id="rId3" Type="http://schemas.openxmlformats.org/officeDocument/2006/relationships/image" Target="../media/image16.png"/><Relationship Id="rId7" Type="http://schemas.openxmlformats.org/officeDocument/2006/relationships/hyperlink" Target="https://thenounproject.com/headsofbirds" TargetMode="External"/><Relationship Id="rId2" Type="http://schemas.openxmlformats.org/officeDocument/2006/relationships/notesSlide" Target="../notesSlides/notesSlide18.xml"/><Relationship Id="rId1" Type="http://schemas.openxmlformats.org/officeDocument/2006/relationships/slideLayout" Target="../slideLayouts/slideLayout135.xml"/><Relationship Id="rId6" Type="http://schemas.microsoft.com/office/2007/relationships/hdphoto" Target="../media/hdphoto8.wdp"/><Relationship Id="rId11" Type="http://schemas.microsoft.com/office/2007/relationships/hdphoto" Target="../media/hdphoto9.wdp"/><Relationship Id="rId5" Type="http://schemas.openxmlformats.org/officeDocument/2006/relationships/image" Target="../media/image17.png"/><Relationship Id="rId10" Type="http://schemas.openxmlformats.org/officeDocument/2006/relationships/image" Target="../media/image18.png"/><Relationship Id="rId4" Type="http://schemas.microsoft.com/office/2007/relationships/hdphoto" Target="../media/hdphoto7.wdp"/><Relationship Id="rId9" Type="http://schemas.openxmlformats.org/officeDocument/2006/relationships/hyperlink" Target="https://thenounproject.com/icon54ap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5.xml"/><Relationship Id="rId4" Type="http://schemas.microsoft.com/office/2007/relationships/hdphoto" Target="../media/hdphoto10.wdp"/></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5.xml"/><Relationship Id="rId4" Type="http://schemas.microsoft.com/office/2007/relationships/hdphoto" Target="../media/hdphoto11.wdp"/></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5.xml"/><Relationship Id="rId4" Type="http://schemas.microsoft.com/office/2007/relationships/hdphoto" Target="../media/hdphoto12.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4.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0.xml"/><Relationship Id="rId5" Type="http://schemas.openxmlformats.org/officeDocument/2006/relationships/image" Target="../media/image24.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oc23H6RxWRo" TargetMode="External"/><Relationship Id="rId1" Type="http://schemas.openxmlformats.org/officeDocument/2006/relationships/slideLayout" Target="../slideLayouts/slideLayout1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3.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7.png"/><Relationship Id="rId1" Type="http://schemas.openxmlformats.org/officeDocument/2006/relationships/slideLayout" Target="../slideLayouts/slideLayout146.xml"/></Relationships>
</file>

<file path=ppt/slides/_rels/slide5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7.png"/><Relationship Id="rId1" Type="http://schemas.openxmlformats.org/officeDocument/2006/relationships/slideLayout" Target="../slideLayouts/slideLayout157.xml"/></Relationships>
</file>

<file path=ppt/slides/_rels/slide5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16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68.xml"/><Relationship Id="rId4" Type="http://schemas.microsoft.com/office/2007/relationships/hdphoto" Target="../media/hdphoto14.wdp"/></Relationships>
</file>

<file path=ppt/slides/_rels/slide57.xml.rels><?xml version="1.0" encoding="UTF-8" standalone="yes"?>
<Relationships xmlns="http://schemas.openxmlformats.org/package/2006/relationships"><Relationship Id="rId3" Type="http://schemas.openxmlformats.org/officeDocument/2006/relationships/hyperlink" Target="mailto:lynassl@gmail.com" TargetMode="External"/><Relationship Id="rId2" Type="http://schemas.openxmlformats.org/officeDocument/2006/relationships/hyperlink" Target="mailto:cnfrodge@gmail.com" TargetMode="External"/><Relationship Id="rId1" Type="http://schemas.openxmlformats.org/officeDocument/2006/relationships/slideLayout" Target="../slideLayouts/slideLayout168.xml"/><Relationship Id="rId6" Type="http://schemas.openxmlformats.org/officeDocument/2006/relationships/hyperlink" Target="http://www.soundsupportsk12.com/" TargetMode="External"/><Relationship Id="rId5" Type="http://schemas.openxmlformats.org/officeDocument/2006/relationships/hyperlink" Target="mailto:sara.frodge@gmail.com" TargetMode="External"/><Relationship Id="rId4" Type="http://schemas.openxmlformats.org/officeDocument/2006/relationships/hyperlink" Target="mailto:bridgetwalkerphd@gmail.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9.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44859" y="1394658"/>
            <a:ext cx="3726612" cy="1388962"/>
          </a:xfrm>
        </p:spPr>
        <p:txBody>
          <a:bodyPr>
            <a:normAutofit fontScale="90000"/>
          </a:bodyPr>
          <a:lstStyle/>
          <a:p>
            <a:r>
              <a:rPr lang="en-US" dirty="0"/>
              <a:t>An Introduction to Restorative Practices </a:t>
            </a:r>
            <a:br>
              <a:rPr lang="en-US" dirty="0"/>
            </a:br>
            <a:r>
              <a:rPr lang="en-US" dirty="0"/>
              <a:t>with PBIS: </a:t>
            </a:r>
            <a:br>
              <a:rPr lang="en-US" dirty="0"/>
            </a:br>
            <a:r>
              <a:rPr lang="en-US" dirty="0"/>
              <a:t>Day 1</a:t>
            </a:r>
          </a:p>
        </p:txBody>
      </p:sp>
      <p:sp>
        <p:nvSpPr>
          <p:cNvPr id="3" name="Subtitle 2"/>
          <p:cNvSpPr>
            <a:spLocks noGrp="1"/>
          </p:cNvSpPr>
          <p:nvPr>
            <p:ph type="subTitle" idx="1"/>
          </p:nvPr>
        </p:nvSpPr>
        <p:spPr>
          <a:xfrm>
            <a:off x="5036024" y="4449170"/>
            <a:ext cx="3935447" cy="2408830"/>
          </a:xfrm>
        </p:spPr>
        <p:txBody>
          <a:bodyPr>
            <a:normAutofit/>
          </a:bodyPr>
          <a:lstStyle/>
          <a:p>
            <a:r>
              <a:rPr lang="en-US" sz="2400" dirty="0">
                <a:solidFill>
                  <a:schemeClr val="tx1"/>
                </a:solidFill>
              </a:rPr>
              <a:t>Lori Lynass </a:t>
            </a:r>
            <a:r>
              <a:rPr lang="en-US" sz="2400" dirty="0" err="1">
                <a:solidFill>
                  <a:schemeClr val="tx1"/>
                </a:solidFill>
              </a:rPr>
              <a:t>Ed.D</a:t>
            </a:r>
            <a:r>
              <a:rPr lang="en-US" sz="2400" dirty="0">
                <a:solidFill>
                  <a:schemeClr val="tx1"/>
                </a:solidFill>
              </a:rPr>
              <a:t>.</a:t>
            </a:r>
          </a:p>
          <a:p>
            <a:r>
              <a:rPr lang="en-US" sz="2400" dirty="0">
                <a:solidFill>
                  <a:schemeClr val="tx1"/>
                </a:solidFill>
              </a:rPr>
              <a:t>Bridget Walker, Ph.D.</a:t>
            </a:r>
          </a:p>
          <a:p>
            <a:r>
              <a:rPr lang="en-US" sz="2400" dirty="0">
                <a:solidFill>
                  <a:schemeClr val="tx1"/>
                </a:solidFill>
              </a:rPr>
              <a:t>www.soundsupportsk12.com</a:t>
            </a:r>
          </a:p>
        </p:txBody>
      </p:sp>
      <p:pic>
        <p:nvPicPr>
          <p:cNvPr id="10" name="Picture 9">
            <a:extLst>
              <a:ext uri="{FF2B5EF4-FFF2-40B4-BE49-F238E27FC236}">
                <a16:creationId xmlns:a16="http://schemas.microsoft.com/office/drawing/2014/main" id="{1277FA68-FC96-2946-A5B3-4240888A45A2}"/>
              </a:ext>
            </a:extLst>
          </p:cNvPr>
          <p:cNvPicPr>
            <a:picLocks noChangeAspect="1"/>
          </p:cNvPicPr>
          <p:nvPr/>
        </p:nvPicPr>
        <p:blipFill rotWithShape="1">
          <a:blip r:embed="rId3"/>
          <a:srcRect t="10645" b="2999"/>
          <a:stretch/>
        </p:blipFill>
        <p:spPr>
          <a:xfrm>
            <a:off x="0" y="0"/>
            <a:ext cx="4934309" cy="6858000"/>
          </a:xfrm>
          <a:prstGeom prst="rect">
            <a:avLst/>
          </a:prstGeom>
        </p:spPr>
      </p:pic>
    </p:spTree>
    <p:extLst>
      <p:ext uri="{BB962C8B-B14F-4D97-AF65-F5344CB8AC3E}">
        <p14:creationId xmlns:p14="http://schemas.microsoft.com/office/powerpoint/2010/main" val="333417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2761" y="-124014"/>
            <a:ext cx="8971239" cy="1143000"/>
          </a:xfrm>
        </p:spPr>
        <p:txBody>
          <a:bodyPr>
            <a:normAutofit/>
          </a:bodyPr>
          <a:lstStyle/>
          <a:p>
            <a:r>
              <a:rPr lang="en-US" sz="3200" b="1" dirty="0"/>
              <a:t>RESTORATIVE PRACTICES: </a:t>
            </a:r>
            <a:r>
              <a:rPr lang="en-US" sz="2800" b="1" dirty="0"/>
              <a:t>School as a Protective Factor 									and as a Resilient Context</a:t>
            </a:r>
            <a:endParaRPr lang="en-US" sz="3200" b="1" dirty="0"/>
          </a:p>
        </p:txBody>
      </p:sp>
      <p:graphicFrame>
        <p:nvGraphicFramePr>
          <p:cNvPr id="12291" name="Object 3"/>
          <p:cNvGraphicFramePr>
            <a:graphicFrameLocks noGrp="1" noChangeAspect="1"/>
          </p:cNvGraphicFramePr>
          <p:nvPr>
            <p:ph type="clipArt" sz="half" idx="1"/>
            <p:extLst>
              <p:ext uri="{D42A27DB-BD31-4B8C-83A1-F6EECF244321}">
                <p14:modId xmlns:p14="http://schemas.microsoft.com/office/powerpoint/2010/main" val="1490568705"/>
              </p:ext>
            </p:extLst>
          </p:nvPr>
        </p:nvGraphicFramePr>
        <p:xfrm>
          <a:off x="684070" y="1254936"/>
          <a:ext cx="2440130" cy="4955366"/>
        </p:xfrm>
        <a:graphic>
          <a:graphicData uri="http://schemas.openxmlformats.org/presentationml/2006/ole">
            <mc:AlternateContent xmlns:mc="http://schemas.openxmlformats.org/markup-compatibility/2006">
              <mc:Choice xmlns:v="urn:schemas-microsoft-com:vml" Requires="v">
                <p:oleObj spid="_x0000_s1322" name="Visio" r:id="rId4" imgW="963096" imgH="1882084" progId="">
                  <p:embed/>
                </p:oleObj>
              </mc:Choice>
              <mc:Fallback>
                <p:oleObj name="Visio" r:id="rId4" imgW="963096" imgH="188208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70" y="1254936"/>
                        <a:ext cx="2440130" cy="495536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292" name="Rectangle 4"/>
          <p:cNvSpPr>
            <a:spLocks noGrp="1" noChangeArrowheads="1"/>
          </p:cNvSpPr>
          <p:nvPr>
            <p:ph type="body" sz="half" idx="2"/>
          </p:nvPr>
        </p:nvSpPr>
        <p:spPr>
          <a:xfrm>
            <a:off x="3462728" y="929046"/>
            <a:ext cx="5757472" cy="5839014"/>
          </a:xfrm>
          <a:noFill/>
          <a:ln w="9525">
            <a:noFill/>
            <a:miter lim="800000"/>
            <a:headEnd/>
            <a:tailEnd/>
          </a:ln>
        </p:spPr>
        <p:txBody>
          <a:bodyPr vert="horz" wrap="square" lIns="91440" tIns="45720" rIns="91440" bIns="45720" numCol="1" anchor="t" anchorCtr="0" compatLnSpc="1">
            <a:prstTxWarp prst="textNoShape">
              <a:avLst/>
            </a:prstTxWarp>
            <a:noAutofit/>
          </a:bodyPr>
          <a:lstStyle/>
          <a:p>
            <a:pPr>
              <a:lnSpc>
                <a:spcPct val="100000"/>
              </a:lnSpc>
              <a:spcBef>
                <a:spcPts val="300"/>
              </a:spcBef>
              <a:spcAft>
                <a:spcPts val="300"/>
              </a:spcAft>
            </a:pPr>
            <a:r>
              <a:rPr lang="en-US" sz="2000" dirty="0"/>
              <a:t>Connection</a:t>
            </a:r>
          </a:p>
          <a:p>
            <a:pPr>
              <a:lnSpc>
                <a:spcPct val="100000"/>
              </a:lnSpc>
              <a:spcBef>
                <a:spcPts val="300"/>
              </a:spcBef>
              <a:spcAft>
                <a:spcPts val="300"/>
              </a:spcAft>
            </a:pPr>
            <a:endParaRPr lang="en-US" sz="600" dirty="0"/>
          </a:p>
          <a:p>
            <a:pPr>
              <a:lnSpc>
                <a:spcPct val="100000"/>
              </a:lnSpc>
              <a:spcBef>
                <a:spcPts val="300"/>
              </a:spcBef>
              <a:spcAft>
                <a:spcPts val="300"/>
              </a:spcAft>
            </a:pPr>
            <a:r>
              <a:rPr lang="en-US" sz="2000" dirty="0"/>
              <a:t>Academic Success</a:t>
            </a:r>
          </a:p>
          <a:p>
            <a:pPr>
              <a:lnSpc>
                <a:spcPct val="100000"/>
              </a:lnSpc>
              <a:spcBef>
                <a:spcPts val="300"/>
              </a:spcBef>
              <a:spcAft>
                <a:spcPts val="300"/>
              </a:spcAft>
            </a:pPr>
            <a:endParaRPr lang="en-US" sz="700" dirty="0"/>
          </a:p>
          <a:p>
            <a:pPr>
              <a:lnSpc>
                <a:spcPct val="100000"/>
              </a:lnSpc>
              <a:spcBef>
                <a:spcPts val="300"/>
              </a:spcBef>
              <a:spcAft>
                <a:spcPts val="300"/>
              </a:spcAft>
            </a:pPr>
            <a:r>
              <a:rPr lang="en-US" sz="2000" dirty="0"/>
              <a:t>Supported Transitions </a:t>
            </a:r>
          </a:p>
          <a:p>
            <a:pPr>
              <a:lnSpc>
                <a:spcPct val="100000"/>
              </a:lnSpc>
              <a:spcBef>
                <a:spcPts val="300"/>
              </a:spcBef>
              <a:spcAft>
                <a:spcPts val="300"/>
              </a:spcAft>
            </a:pPr>
            <a:endParaRPr lang="en-US" sz="700" dirty="0"/>
          </a:p>
          <a:p>
            <a:pPr>
              <a:lnSpc>
                <a:spcPct val="100000"/>
              </a:lnSpc>
              <a:spcBef>
                <a:spcPts val="300"/>
              </a:spcBef>
              <a:spcAft>
                <a:spcPts val="300"/>
              </a:spcAft>
            </a:pPr>
            <a:r>
              <a:rPr lang="en-US" sz="2000" dirty="0"/>
              <a:t>Positive Relationships With Adults And Peers</a:t>
            </a:r>
          </a:p>
          <a:p>
            <a:pPr>
              <a:lnSpc>
                <a:spcPct val="100000"/>
              </a:lnSpc>
              <a:spcBef>
                <a:spcPts val="300"/>
              </a:spcBef>
              <a:spcAft>
                <a:spcPts val="300"/>
              </a:spcAft>
            </a:pPr>
            <a:endParaRPr lang="en-US" sz="700" dirty="0"/>
          </a:p>
          <a:p>
            <a:pPr>
              <a:lnSpc>
                <a:spcPct val="100000"/>
              </a:lnSpc>
              <a:spcBef>
                <a:spcPts val="300"/>
              </a:spcBef>
              <a:spcAft>
                <a:spcPts val="300"/>
              </a:spcAft>
            </a:pPr>
            <a:r>
              <a:rPr lang="en-US" sz="2000" dirty="0"/>
              <a:t>Caring Interactions</a:t>
            </a:r>
          </a:p>
          <a:p>
            <a:pPr>
              <a:lnSpc>
                <a:spcPct val="100000"/>
              </a:lnSpc>
              <a:spcBef>
                <a:spcPts val="300"/>
              </a:spcBef>
              <a:spcAft>
                <a:spcPts val="300"/>
              </a:spcAft>
            </a:pPr>
            <a:endParaRPr lang="en-US" sz="700" dirty="0"/>
          </a:p>
          <a:p>
            <a:pPr>
              <a:lnSpc>
                <a:spcPct val="100000"/>
              </a:lnSpc>
              <a:spcBef>
                <a:spcPts val="300"/>
              </a:spcBef>
              <a:spcAft>
                <a:spcPts val="300"/>
              </a:spcAft>
            </a:pPr>
            <a:r>
              <a:rPr lang="en-US" sz="2000" dirty="0"/>
              <a:t>Social Emotional Learning</a:t>
            </a:r>
          </a:p>
          <a:p>
            <a:pPr>
              <a:lnSpc>
                <a:spcPct val="100000"/>
              </a:lnSpc>
              <a:spcBef>
                <a:spcPts val="300"/>
              </a:spcBef>
              <a:spcAft>
                <a:spcPts val="300"/>
              </a:spcAft>
            </a:pPr>
            <a:endParaRPr lang="en-US" sz="700" dirty="0"/>
          </a:p>
          <a:p>
            <a:pPr>
              <a:lnSpc>
                <a:spcPct val="100000"/>
              </a:lnSpc>
              <a:spcBef>
                <a:spcPts val="300"/>
              </a:spcBef>
              <a:spcAft>
                <a:spcPts val="300"/>
              </a:spcAft>
            </a:pPr>
            <a:r>
              <a:rPr lang="en-US" sz="2000" dirty="0"/>
              <a:t>Positive Interactions With Pro-social (Not, Anti-social)  Peers</a:t>
            </a:r>
          </a:p>
          <a:p>
            <a:pPr>
              <a:lnSpc>
                <a:spcPct val="100000"/>
              </a:lnSpc>
              <a:spcBef>
                <a:spcPts val="300"/>
              </a:spcBef>
              <a:spcAft>
                <a:spcPts val="300"/>
              </a:spcAft>
            </a:pPr>
            <a:endParaRPr lang="en-US" sz="700" dirty="0"/>
          </a:p>
          <a:p>
            <a:pPr>
              <a:lnSpc>
                <a:spcPct val="100000"/>
              </a:lnSpc>
              <a:spcBef>
                <a:spcPts val="300"/>
              </a:spcBef>
              <a:spcAft>
                <a:spcPts val="300"/>
              </a:spcAft>
            </a:pPr>
            <a:r>
              <a:rPr lang="en-US" sz="2000" dirty="0"/>
              <a:t>Stability</a:t>
            </a:r>
          </a:p>
          <a:p>
            <a:pPr>
              <a:lnSpc>
                <a:spcPct val="100000"/>
              </a:lnSpc>
              <a:spcBef>
                <a:spcPts val="300"/>
              </a:spcBef>
              <a:spcAft>
                <a:spcPts val="300"/>
              </a:spcAft>
            </a:pPr>
            <a:endParaRPr lang="en-US" sz="700" dirty="0"/>
          </a:p>
          <a:p>
            <a:pPr>
              <a:lnSpc>
                <a:spcPct val="100000"/>
              </a:lnSpc>
              <a:spcBef>
                <a:spcPts val="300"/>
              </a:spcBef>
              <a:spcAft>
                <a:spcPts val="300"/>
              </a:spcAft>
            </a:pPr>
            <a:r>
              <a:rPr lang="en-US" sz="2000" dirty="0"/>
              <a:t>Positive Approaches To Disciplinary Infractions &amp; Services And Supports</a:t>
            </a:r>
          </a:p>
        </p:txBody>
      </p:sp>
      <p:sp>
        <p:nvSpPr>
          <p:cNvPr id="2" name="TextBox 1"/>
          <p:cNvSpPr txBox="1"/>
          <p:nvPr/>
        </p:nvSpPr>
        <p:spPr>
          <a:xfrm>
            <a:off x="347622" y="6292334"/>
            <a:ext cx="1054458" cy="369332"/>
          </a:xfrm>
          <a:prstGeom prst="rect">
            <a:avLst/>
          </a:prstGeom>
          <a:noFill/>
        </p:spPr>
        <p:txBody>
          <a:bodyPr wrap="none" rtlCol="0">
            <a:spAutoFit/>
          </a:bodyPr>
          <a:lstStyle/>
          <a:p>
            <a:r>
              <a:rPr lang="en-US" dirty="0" err="1"/>
              <a:t>Osher</a:t>
            </a:r>
            <a:r>
              <a:rPr lang="en-US" dirty="0"/>
              <a:t>, D. </a:t>
            </a:r>
          </a:p>
        </p:txBody>
      </p:sp>
      <p:sp>
        <p:nvSpPr>
          <p:cNvPr id="3" name="Footer Placeholder 2">
            <a:extLst>
              <a:ext uri="{FF2B5EF4-FFF2-40B4-BE49-F238E27FC236}">
                <a16:creationId xmlns:a16="http://schemas.microsoft.com/office/drawing/2014/main" id="{40C5B15F-A8CD-47A6-9661-4CA59D932720}"/>
              </a:ext>
            </a:extLst>
          </p:cNvPr>
          <p:cNvSpPr>
            <a:spLocks noGrp="1"/>
          </p:cNvSpPr>
          <p:nvPr>
            <p:ph type="ftr" sz="quarter" idx="11"/>
          </p:nvPr>
        </p:nvSpPr>
        <p:spPr>
          <a:xfrm>
            <a:off x="3124200" y="6383310"/>
            <a:ext cx="2895600" cy="457200"/>
          </a:xfrm>
        </p:spPr>
        <p:txBody>
          <a:bodyPr/>
          <a:lstStyle/>
          <a:p>
            <a:r>
              <a:rPr lang="en-US" dirty="0"/>
              <a:t>Sound Supports 2018</a:t>
            </a:r>
          </a:p>
        </p:txBody>
      </p:sp>
      <p:cxnSp>
        <p:nvCxnSpPr>
          <p:cNvPr id="7" name="Straight Connector 6">
            <a:extLst>
              <a:ext uri="{FF2B5EF4-FFF2-40B4-BE49-F238E27FC236}">
                <a16:creationId xmlns:a16="http://schemas.microsoft.com/office/drawing/2014/main" id="{557D85A7-4687-304F-96AB-572AAB0546A1}"/>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92523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292">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292">
                                            <p:txEl>
                                              <p:pRg st="2" end="2"/>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292">
                                            <p:txEl>
                                              <p:pRg st="4" end="4"/>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292">
                                            <p:txEl>
                                              <p:pRg st="6" end="6"/>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2292">
                                            <p:txEl>
                                              <p:pRg st="8" end="8"/>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2292">
                                            <p:txEl>
                                              <p:pRg st="10" end="10"/>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2">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2292">
                                            <p:txEl>
                                              <p:pRg st="12" end="12"/>
                                            </p:txEl>
                                          </p:spTgt>
                                        </p:tgtEl>
                                        <p:attrNameLst>
                                          <p:attrName>ppt_c</p:attrName>
                                        </p:attrNameLst>
                                      </p:cBhvr>
                                      <p:to>
                                        <a:schemeClr val="folHlink"/>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92">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12292">
                                            <p:txEl>
                                              <p:pRg st="14" end="14"/>
                                            </p:txEl>
                                          </p:spTgt>
                                        </p:tgtEl>
                                        <p:attrNameLst>
                                          <p:attrName>ppt_c</p:attrName>
                                        </p:attrNameLst>
                                      </p:cBhvr>
                                      <p:to>
                                        <a:schemeClr val="folHlink"/>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292">
                                            <p:txEl>
                                              <p:pRg st="16" end="16"/>
                                            </p:txEl>
                                          </p:spTgt>
                                        </p:tgtEl>
                                        <p:attrNameLst>
                                          <p:attrName>style.visibility</p:attrName>
                                        </p:attrNameLst>
                                      </p:cBhvr>
                                      <p:to>
                                        <p:strVal val="visible"/>
                                      </p:to>
                                    </p:set>
                                  </p:childTnLst>
                                  <p:subTnLst>
                                    <p:animClr clrSpc="rgb" dir="cw">
                                      <p:cBhvr override="childStyle">
                                        <p:cTn dur="1" fill="hold" display="0" masterRel="nextClick" afterEffect="1"/>
                                        <p:tgtEl>
                                          <p:spTgt spid="12292">
                                            <p:txEl>
                                              <p:pRg st="16" end="16"/>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1441" name="Title 1"/>
          <p:cNvSpPr>
            <a:spLocks noGrp="1"/>
          </p:cNvSpPr>
          <p:nvPr>
            <p:ph type="title"/>
          </p:nvPr>
        </p:nvSpPr>
        <p:spPr>
          <a:xfrm>
            <a:off x="239843" y="-89940"/>
            <a:ext cx="8384204" cy="1111250"/>
          </a:xfrm>
        </p:spPr>
        <p:txBody>
          <a:bodyPr>
            <a:normAutofit/>
          </a:bodyPr>
          <a:lstStyle/>
          <a:p>
            <a:pPr eaLnBrk="1" hangingPunct="1"/>
            <a:r>
              <a:rPr lang="en-US" sz="3200" dirty="0">
                <a:cs typeface="Arial" charset="0"/>
              </a:rPr>
              <a:t>What We Hope To See From Students</a:t>
            </a:r>
          </a:p>
        </p:txBody>
      </p:sp>
      <p:sp>
        <p:nvSpPr>
          <p:cNvPr id="207874" name="Content Placeholder 2"/>
          <p:cNvSpPr>
            <a:spLocks noGrp="1"/>
          </p:cNvSpPr>
          <p:nvPr>
            <p:ph idx="1"/>
          </p:nvPr>
        </p:nvSpPr>
        <p:spPr>
          <a:xfrm>
            <a:off x="457200" y="1259174"/>
            <a:ext cx="8229600" cy="4866989"/>
          </a:xfrm>
        </p:spPr>
        <p:txBody>
          <a:bodyPr>
            <a:normAutofit fontScale="77500" lnSpcReduction="20000"/>
          </a:bodyPr>
          <a:lstStyle/>
          <a:p>
            <a:pPr eaLnBrk="1" hangingPunct="1">
              <a:defRPr/>
            </a:pPr>
            <a:r>
              <a:rPr lang="en-US" dirty="0"/>
              <a:t>Sound Decision Making Skills</a:t>
            </a:r>
          </a:p>
          <a:p>
            <a:pPr eaLnBrk="1" hangingPunct="1">
              <a:defRPr/>
            </a:pPr>
            <a:endParaRPr lang="en-US" dirty="0"/>
          </a:p>
          <a:p>
            <a:pPr eaLnBrk="1" hangingPunct="1">
              <a:defRPr/>
            </a:pPr>
            <a:r>
              <a:rPr lang="en-US" dirty="0"/>
              <a:t>Regulation of Emotions and Body</a:t>
            </a:r>
          </a:p>
          <a:p>
            <a:pPr eaLnBrk="1" hangingPunct="1">
              <a:defRPr/>
            </a:pPr>
            <a:endParaRPr lang="en-US" dirty="0"/>
          </a:p>
          <a:p>
            <a:pPr eaLnBrk="1" hangingPunct="1">
              <a:defRPr/>
            </a:pPr>
            <a:r>
              <a:rPr lang="en-US" dirty="0"/>
              <a:t>Personal Insight</a:t>
            </a:r>
          </a:p>
          <a:p>
            <a:pPr eaLnBrk="1" hangingPunct="1">
              <a:defRPr/>
            </a:pPr>
            <a:endParaRPr lang="en-US" dirty="0"/>
          </a:p>
          <a:p>
            <a:pPr eaLnBrk="1" hangingPunct="1">
              <a:defRPr/>
            </a:pPr>
            <a:r>
              <a:rPr lang="en-US" dirty="0"/>
              <a:t>Flexibility and Adaptability</a:t>
            </a:r>
          </a:p>
          <a:p>
            <a:pPr eaLnBrk="1" hangingPunct="1">
              <a:defRPr/>
            </a:pPr>
            <a:endParaRPr lang="en-US" dirty="0"/>
          </a:p>
          <a:p>
            <a:pPr eaLnBrk="1" hangingPunct="1">
              <a:defRPr/>
            </a:pPr>
            <a:r>
              <a:rPr lang="en-US" dirty="0"/>
              <a:t>Empathy</a:t>
            </a:r>
          </a:p>
          <a:p>
            <a:pPr eaLnBrk="1" hangingPunct="1">
              <a:defRPr/>
            </a:pPr>
            <a:endParaRPr lang="en-US" dirty="0"/>
          </a:p>
          <a:p>
            <a:pPr eaLnBrk="1" hangingPunct="1">
              <a:defRPr/>
            </a:pPr>
            <a:r>
              <a:rPr lang="en-US" dirty="0"/>
              <a:t>Morality</a:t>
            </a:r>
          </a:p>
          <a:p>
            <a:pPr marL="0" indent="0" eaLnBrk="1" hangingPunct="1">
              <a:buFont typeface="Wingdings 2" charset="0"/>
              <a:buNone/>
              <a:defRPr/>
            </a:pPr>
            <a:endParaRPr lang="en-US" dirty="0">
              <a:latin typeface="News Gothic MT" charset="0"/>
            </a:endParaRPr>
          </a:p>
          <a:p>
            <a:pPr marL="0" indent="0">
              <a:buNone/>
              <a:defRPr/>
            </a:pPr>
            <a:r>
              <a:rPr lang="it-IT" sz="2000" dirty="0"/>
              <a:t>Daniel Siegel, </a:t>
            </a:r>
            <a:r>
              <a:rPr lang="it-IT" sz="2000" i="1" dirty="0"/>
              <a:t>No Drama Discipline</a:t>
            </a:r>
            <a:r>
              <a:rPr lang="it-IT" sz="2000" dirty="0"/>
              <a:t> 2016</a:t>
            </a:r>
            <a:endParaRPr lang="en-US" sz="2000" dirty="0">
              <a:latin typeface="News Gothic MT" charset="0"/>
            </a:endParaRPr>
          </a:p>
          <a:p>
            <a:pPr eaLnBrk="1" hangingPunct="1">
              <a:defRPr/>
            </a:pPr>
            <a:endParaRPr lang="en-US" dirty="0">
              <a:latin typeface="News Gothic MT" charset="0"/>
            </a:endParaRPr>
          </a:p>
        </p:txBody>
      </p:sp>
      <p:sp>
        <p:nvSpPr>
          <p:cNvPr id="2" name="Footer Placeholder 1">
            <a:extLst>
              <a:ext uri="{FF2B5EF4-FFF2-40B4-BE49-F238E27FC236}">
                <a16:creationId xmlns:a16="http://schemas.microsoft.com/office/drawing/2014/main" id="{E451462C-5BD2-432E-B46C-2AF5A5FEF0DA}"/>
              </a:ext>
            </a:extLst>
          </p:cNvPr>
          <p:cNvSpPr>
            <a:spLocks noGrp="1"/>
          </p:cNvSpPr>
          <p:nvPr>
            <p:ph type="ftr" sz="quarter" idx="11"/>
          </p:nvPr>
        </p:nvSpPr>
        <p:spPr/>
        <p:txBody>
          <a:bodyPr/>
          <a:lstStyle/>
          <a:p>
            <a:r>
              <a:rPr lang="en-US"/>
              <a:t>Sound Supports 2018</a:t>
            </a:r>
          </a:p>
        </p:txBody>
      </p:sp>
      <p:cxnSp>
        <p:nvCxnSpPr>
          <p:cNvPr id="5" name="Straight Connector 4">
            <a:extLst>
              <a:ext uri="{FF2B5EF4-FFF2-40B4-BE49-F238E27FC236}">
                <a16:creationId xmlns:a16="http://schemas.microsoft.com/office/drawing/2014/main" id="{29C098AA-D581-464D-9D98-7E9837B735CC}"/>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pic>
        <p:nvPicPr>
          <p:cNvPr id="4" name="Picture 3">
            <a:extLst>
              <a:ext uri="{FF2B5EF4-FFF2-40B4-BE49-F238E27FC236}">
                <a16:creationId xmlns:a16="http://schemas.microsoft.com/office/drawing/2014/main" id="{F971DF26-6BC2-8448-AFC1-C72ADB40B02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00" b="89975" l="9953" r="92773">
                        <a14:foregroundMark x1="34360" y1="52757" x2="34360" y2="52757"/>
                        <a14:foregroundMark x1="24289" y1="47118" x2="24289" y2="47118"/>
                        <a14:foregroundMark x1="35427" y1="35338" x2="35427" y2="35338"/>
                        <a14:foregroundMark x1="92773" y1="78446" x2="92773" y2="78446"/>
                        <a14:foregroundMark x1="45853" y1="35088" x2="45853" y2="35088"/>
                        <a14:foregroundMark x1="40403" y1="36967" x2="40403" y2="36967"/>
                        <a14:foregroundMark x1="49171" y1="36216" x2="49171" y2="36216"/>
                        <a14:backgroundMark x1="40166" y1="38221" x2="40166" y2="38221"/>
                      </a14:backgroundRemoval>
                    </a14:imgEffect>
                  </a14:imgLayer>
                </a14:imgProps>
              </a:ext>
            </a:extLst>
          </a:blip>
          <a:stretch>
            <a:fillRect/>
          </a:stretch>
        </p:blipFill>
        <p:spPr>
          <a:xfrm>
            <a:off x="4199401" y="1790700"/>
            <a:ext cx="5359400" cy="5067300"/>
          </a:xfrm>
          <a:prstGeom prst="rect">
            <a:avLst/>
          </a:prstGeom>
        </p:spPr>
      </p:pic>
      <p:sp>
        <p:nvSpPr>
          <p:cNvPr id="6" name="TextBox 5">
            <a:extLst>
              <a:ext uri="{FF2B5EF4-FFF2-40B4-BE49-F238E27FC236}">
                <a16:creationId xmlns:a16="http://schemas.microsoft.com/office/drawing/2014/main" id="{DCEE7DAA-3566-364A-8969-187C08A79ACF}"/>
              </a:ext>
            </a:extLst>
          </p:cNvPr>
          <p:cNvSpPr txBox="1"/>
          <p:nvPr/>
        </p:nvSpPr>
        <p:spPr>
          <a:xfrm>
            <a:off x="8145194" y="6364027"/>
            <a:ext cx="1997612" cy="369332"/>
          </a:xfrm>
          <a:prstGeom prst="rect">
            <a:avLst/>
          </a:prstGeom>
          <a:noFill/>
        </p:spPr>
        <p:txBody>
          <a:bodyPr wrap="square" rtlCol="0">
            <a:spAutoFit/>
          </a:bodyPr>
          <a:lstStyle/>
          <a:p>
            <a:r>
              <a:rPr lang="en-US" sz="700" dirty="0"/>
              <a:t>Icon By </a:t>
            </a:r>
            <a:r>
              <a:rPr lang="en-US" sz="700" dirty="0">
                <a:hlinkClick r:id="rId4"/>
              </a:rPr>
              <a:t>Gan Khoon Lay</a:t>
            </a:r>
            <a:r>
              <a:rPr lang="en-US" dirty="0"/>
              <a:t> </a:t>
            </a:r>
          </a:p>
        </p:txBody>
      </p:sp>
    </p:spTree>
    <p:extLst>
      <p:ext uri="{BB962C8B-B14F-4D97-AF65-F5344CB8AC3E}">
        <p14:creationId xmlns:p14="http://schemas.microsoft.com/office/powerpoint/2010/main" val="3817414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2E20E2A-52BC-407E-8318-CD6F242FCBB2}"/>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820" b="98907" l="0" r="99798">
                        <a14:foregroundMark x1="42020" y1="22678" x2="42020" y2="22678"/>
                        <a14:foregroundMark x1="40606" y1="42077" x2="43636" y2="20492"/>
                        <a14:foregroundMark x1="40606" y1="18306" x2="41818" y2="16940"/>
                        <a14:backgroundMark x1="46061" y1="70219" x2="46061" y2="70219"/>
                        <a14:backgroundMark x1="41212" y1="70492" x2="47475" y2="71038"/>
                        <a14:backgroundMark x1="47071" y1="67760" x2="47071" y2="67760"/>
                        <a14:backgroundMark x1="47273" y1="67486" x2="47273" y2="67486"/>
                        <a14:backgroundMark x1="38182" y1="67213" x2="38182" y2="67213"/>
                        <a14:backgroundMark x1="69697" y1="29781" x2="71919" y2="27869"/>
                        <a14:backgroundMark x1="71111" y1="29508" x2="73737" y2="28415"/>
                        <a14:backgroundMark x1="38586" y1="67213" x2="42222" y2="62022"/>
                        <a14:backgroundMark x1="42222" y1="61749" x2="40404" y2="68579"/>
                        <a14:backgroundMark x1="42424" y1="61202" x2="38788" y2="66667"/>
                        <a14:backgroundMark x1="42626" y1="15847" x2="43636" y2="16393"/>
                        <a14:backgroundMark x1="50909" y1="18306" x2="53131" y2="15301"/>
                        <a14:backgroundMark x1="76566" y1="51366" x2="79394" y2="55191"/>
                      </a14:backgroundRemoval>
                    </a14:imgEffect>
                  </a14:imgLayer>
                </a14:imgProps>
              </a:ext>
            </a:extLst>
          </a:blip>
          <a:stretch>
            <a:fillRect/>
          </a:stretch>
        </p:blipFill>
        <p:spPr>
          <a:xfrm>
            <a:off x="484633" y="387246"/>
            <a:ext cx="8319875" cy="6151666"/>
          </a:xfrm>
        </p:spPr>
      </p:pic>
      <p:sp>
        <p:nvSpPr>
          <p:cNvPr id="3" name="Footer Placeholder 2">
            <a:extLst>
              <a:ext uri="{FF2B5EF4-FFF2-40B4-BE49-F238E27FC236}">
                <a16:creationId xmlns:a16="http://schemas.microsoft.com/office/drawing/2014/main" id="{5732254B-DF72-449A-86E4-A66CAE02C9F7}"/>
              </a:ext>
            </a:extLst>
          </p:cNvPr>
          <p:cNvSpPr>
            <a:spLocks noGrp="1"/>
          </p:cNvSpPr>
          <p:nvPr>
            <p:ph type="ftr" sz="quarter" idx="11"/>
          </p:nvPr>
        </p:nvSpPr>
        <p:spPr/>
        <p:txBody>
          <a:bodyPr/>
          <a:lstStyle/>
          <a:p>
            <a:r>
              <a:rPr lang="en-US"/>
              <a:t>Sound Supports 2018</a:t>
            </a:r>
          </a:p>
        </p:txBody>
      </p:sp>
      <p:sp>
        <p:nvSpPr>
          <p:cNvPr id="5" name="Rectangular Callout 4">
            <a:extLst>
              <a:ext uri="{FF2B5EF4-FFF2-40B4-BE49-F238E27FC236}">
                <a16:creationId xmlns:a16="http://schemas.microsoft.com/office/drawing/2014/main" id="{4315A400-CEBD-1A44-9E8F-7EA96D8B24BE}"/>
              </a:ext>
            </a:extLst>
          </p:cNvPr>
          <p:cNvSpPr/>
          <p:nvPr/>
        </p:nvSpPr>
        <p:spPr>
          <a:xfrm>
            <a:off x="620100" y="387246"/>
            <a:ext cx="2302934" cy="1938395"/>
          </a:xfrm>
          <a:prstGeom prst="wedgeRectCallout">
            <a:avLst>
              <a:gd name="adj1" fmla="val 44660"/>
              <a:gd name="adj2" fmla="val 76133"/>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1700" b="1" dirty="0"/>
              <a:t>Frontal Lobe</a:t>
            </a:r>
          </a:p>
          <a:p>
            <a:pPr algn="ctr"/>
            <a:r>
              <a:rPr lang="en-US" sz="1700" dirty="0"/>
              <a:t>Executive functions, thinking, planning, organizing and problem solving, emotions and behavioral control personality</a:t>
            </a:r>
          </a:p>
        </p:txBody>
      </p:sp>
      <p:sp>
        <p:nvSpPr>
          <p:cNvPr id="6" name="Rectangular Callout 5">
            <a:extLst>
              <a:ext uri="{FF2B5EF4-FFF2-40B4-BE49-F238E27FC236}">
                <a16:creationId xmlns:a16="http://schemas.microsoft.com/office/drawing/2014/main" id="{0E956688-ABB7-C64F-AEE7-0672B633E93A}"/>
              </a:ext>
            </a:extLst>
          </p:cNvPr>
          <p:cNvSpPr/>
          <p:nvPr/>
        </p:nvSpPr>
        <p:spPr>
          <a:xfrm>
            <a:off x="3036645" y="204683"/>
            <a:ext cx="1517425" cy="782833"/>
          </a:xfrm>
          <a:prstGeom prst="wedgeRectCallout">
            <a:avLst>
              <a:gd name="adj1" fmla="val 30947"/>
              <a:gd name="adj2" fmla="val 159486"/>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1700" b="1" dirty="0"/>
              <a:t>Motor Cortex</a:t>
            </a:r>
          </a:p>
          <a:p>
            <a:pPr algn="ctr"/>
            <a:r>
              <a:rPr lang="en-US" sz="1700" dirty="0"/>
              <a:t>Movement</a:t>
            </a:r>
          </a:p>
        </p:txBody>
      </p:sp>
      <p:sp>
        <p:nvSpPr>
          <p:cNvPr id="9" name="Rectangular Callout 8">
            <a:extLst>
              <a:ext uri="{FF2B5EF4-FFF2-40B4-BE49-F238E27FC236}">
                <a16:creationId xmlns:a16="http://schemas.microsoft.com/office/drawing/2014/main" id="{3BB35321-8AD5-3F43-9837-6A57511E4256}"/>
              </a:ext>
            </a:extLst>
          </p:cNvPr>
          <p:cNvSpPr/>
          <p:nvPr/>
        </p:nvSpPr>
        <p:spPr>
          <a:xfrm>
            <a:off x="6774872" y="1343042"/>
            <a:ext cx="2029635" cy="1131217"/>
          </a:xfrm>
          <a:prstGeom prst="wedgeRectCallout">
            <a:avLst>
              <a:gd name="adj1" fmla="val -78837"/>
              <a:gd name="adj2" fmla="val 2623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700" b="1" dirty="0"/>
              <a:t>Parietal Lobe</a:t>
            </a:r>
          </a:p>
          <a:p>
            <a:pPr algn="ctr"/>
            <a:r>
              <a:rPr lang="en-US" sz="1700" dirty="0"/>
              <a:t>Perception, making sense of the world, arithmetic, spelling</a:t>
            </a:r>
          </a:p>
        </p:txBody>
      </p:sp>
      <p:sp>
        <p:nvSpPr>
          <p:cNvPr id="11" name="Rectangular Callout 10">
            <a:extLst>
              <a:ext uri="{FF2B5EF4-FFF2-40B4-BE49-F238E27FC236}">
                <a16:creationId xmlns:a16="http://schemas.microsoft.com/office/drawing/2014/main" id="{3B8C32E1-20FA-7943-AF66-EFDE983FAA2B}"/>
              </a:ext>
            </a:extLst>
          </p:cNvPr>
          <p:cNvSpPr/>
          <p:nvPr/>
        </p:nvSpPr>
        <p:spPr>
          <a:xfrm>
            <a:off x="4640088" y="596099"/>
            <a:ext cx="1613647" cy="681685"/>
          </a:xfrm>
          <a:prstGeom prst="wedgeRectCallout">
            <a:avLst>
              <a:gd name="adj1" fmla="val -48403"/>
              <a:gd name="adj2" fmla="val 8567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700" b="1" dirty="0"/>
              <a:t>Sensory Cortex</a:t>
            </a:r>
          </a:p>
          <a:p>
            <a:pPr algn="ctr"/>
            <a:r>
              <a:rPr lang="en-US" sz="1700" dirty="0"/>
              <a:t>Sensations</a:t>
            </a:r>
          </a:p>
        </p:txBody>
      </p:sp>
      <p:sp>
        <p:nvSpPr>
          <p:cNvPr id="12" name="Rectangular Callout 11">
            <a:extLst>
              <a:ext uri="{FF2B5EF4-FFF2-40B4-BE49-F238E27FC236}">
                <a16:creationId xmlns:a16="http://schemas.microsoft.com/office/drawing/2014/main" id="{B1A43D65-3FC5-3C42-818C-97F0C5118432}"/>
              </a:ext>
            </a:extLst>
          </p:cNvPr>
          <p:cNvSpPr/>
          <p:nvPr/>
        </p:nvSpPr>
        <p:spPr>
          <a:xfrm>
            <a:off x="7115695" y="3463079"/>
            <a:ext cx="1496290" cy="729099"/>
          </a:xfrm>
          <a:prstGeom prst="wedgeRectCallout">
            <a:avLst>
              <a:gd name="adj1" fmla="val -72517"/>
              <a:gd name="adj2" fmla="val -4305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700" b="1" dirty="0"/>
              <a:t>Occipital Lobe</a:t>
            </a:r>
          </a:p>
          <a:p>
            <a:pPr algn="ctr"/>
            <a:r>
              <a:rPr lang="en-US" sz="1700" dirty="0"/>
              <a:t>Vision</a:t>
            </a:r>
          </a:p>
        </p:txBody>
      </p:sp>
      <p:sp>
        <p:nvSpPr>
          <p:cNvPr id="13" name="Rectangular Callout 12">
            <a:extLst>
              <a:ext uri="{FF2B5EF4-FFF2-40B4-BE49-F238E27FC236}">
                <a16:creationId xmlns:a16="http://schemas.microsoft.com/office/drawing/2014/main" id="{CF9AFEF8-9E1F-4A4B-900D-0481C07FF3AF}"/>
              </a:ext>
            </a:extLst>
          </p:cNvPr>
          <p:cNvSpPr/>
          <p:nvPr/>
        </p:nvSpPr>
        <p:spPr>
          <a:xfrm>
            <a:off x="2452255" y="4477882"/>
            <a:ext cx="1767565" cy="1058393"/>
          </a:xfrm>
          <a:prstGeom prst="wedgeRectCallout">
            <a:avLst>
              <a:gd name="adj1" fmla="val 39085"/>
              <a:gd name="adj2" fmla="val -8679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700" b="1" dirty="0"/>
              <a:t>Temporal Lobe</a:t>
            </a:r>
          </a:p>
          <a:p>
            <a:pPr algn="ctr"/>
            <a:r>
              <a:rPr lang="en-US" sz="1700" dirty="0"/>
              <a:t>Memory, understanding, language</a:t>
            </a:r>
          </a:p>
        </p:txBody>
      </p:sp>
    </p:spTree>
    <p:extLst>
      <p:ext uri="{BB962C8B-B14F-4D97-AF65-F5344CB8AC3E}">
        <p14:creationId xmlns:p14="http://schemas.microsoft.com/office/powerpoint/2010/main" val="1926832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65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2465" name="Title 1"/>
          <p:cNvSpPr>
            <a:spLocks noGrp="1"/>
          </p:cNvSpPr>
          <p:nvPr>
            <p:ph type="title"/>
          </p:nvPr>
        </p:nvSpPr>
        <p:spPr>
          <a:xfrm>
            <a:off x="-76200" y="0"/>
            <a:ext cx="9296399" cy="1143000"/>
          </a:xfrm>
        </p:spPr>
        <p:txBody>
          <a:bodyPr>
            <a:normAutofit/>
          </a:bodyPr>
          <a:lstStyle/>
          <a:p>
            <a:pPr eaLnBrk="1" hangingPunct="1"/>
            <a:r>
              <a:rPr lang="en-US" sz="3200" dirty="0">
                <a:latin typeface="News Gothic MT" charset="0"/>
              </a:rPr>
              <a:t>RESTORATIVE PRACTICES: </a:t>
            </a:r>
            <a:r>
              <a:rPr lang="en-US" sz="2400" dirty="0">
                <a:latin typeface="News Gothic MT" charset="0"/>
              </a:rPr>
              <a:t>Punishment vs Discipline</a:t>
            </a:r>
            <a:endParaRPr lang="en-US" sz="3200" dirty="0">
              <a:latin typeface="News Gothic MT" charset="0"/>
            </a:endParaRPr>
          </a:p>
        </p:txBody>
      </p:sp>
      <p:sp>
        <p:nvSpPr>
          <p:cNvPr id="5" name="Footer Placeholder 4">
            <a:extLst>
              <a:ext uri="{FF2B5EF4-FFF2-40B4-BE49-F238E27FC236}">
                <a16:creationId xmlns:a16="http://schemas.microsoft.com/office/drawing/2014/main" id="{1CF8A903-A07A-4DF6-8990-5715E44760F2}"/>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7" name="Straight Connector 6">
            <a:extLst>
              <a:ext uri="{FF2B5EF4-FFF2-40B4-BE49-F238E27FC236}">
                <a16:creationId xmlns:a16="http://schemas.microsoft.com/office/drawing/2014/main" id="{4A59C936-B08F-A04A-AE6E-317A79950A66}"/>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9" name="Diagram 8">
            <a:extLst>
              <a:ext uri="{FF2B5EF4-FFF2-40B4-BE49-F238E27FC236}">
                <a16:creationId xmlns:a16="http://schemas.microsoft.com/office/drawing/2014/main" id="{DF2F580E-762F-714C-99EC-110446540935}"/>
              </a:ext>
            </a:extLst>
          </p:cNvPr>
          <p:cNvGraphicFramePr/>
          <p:nvPr>
            <p:extLst>
              <p:ext uri="{D42A27DB-BD31-4B8C-83A1-F6EECF244321}">
                <p14:modId xmlns:p14="http://schemas.microsoft.com/office/powerpoint/2010/main" val="1724280787"/>
              </p:ext>
            </p:extLst>
          </p:nvPr>
        </p:nvGraphicFramePr>
        <p:xfrm>
          <a:off x="0" y="896470"/>
          <a:ext cx="8879305" cy="5459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8064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2465" name="Title 1"/>
          <p:cNvSpPr>
            <a:spLocks noGrp="1"/>
          </p:cNvSpPr>
          <p:nvPr>
            <p:ph type="title"/>
          </p:nvPr>
        </p:nvSpPr>
        <p:spPr>
          <a:xfrm>
            <a:off x="-76200" y="0"/>
            <a:ext cx="9296399" cy="1143000"/>
          </a:xfrm>
        </p:spPr>
        <p:txBody>
          <a:bodyPr>
            <a:normAutofit/>
          </a:bodyPr>
          <a:lstStyle/>
          <a:p>
            <a:pPr eaLnBrk="1" hangingPunct="1"/>
            <a:r>
              <a:rPr lang="en-US" sz="3200" dirty="0">
                <a:latin typeface="News Gothic MT" charset="0"/>
              </a:rPr>
              <a:t>RESTORATIVE </a:t>
            </a:r>
            <a:r>
              <a:rPr lang="en-US" sz="3200" dirty="0" err="1">
                <a:latin typeface="News Gothic MT" charset="0"/>
              </a:rPr>
              <a:t>PRACTICES:</a:t>
            </a:r>
            <a:r>
              <a:rPr lang="en-US" sz="2400" dirty="0" err="1">
                <a:latin typeface="News Gothic MT" charset="0"/>
              </a:rPr>
              <a:t>Punishment</a:t>
            </a:r>
            <a:r>
              <a:rPr lang="en-US" sz="2400" dirty="0">
                <a:latin typeface="News Gothic MT" charset="0"/>
              </a:rPr>
              <a:t> vs Discipline</a:t>
            </a:r>
            <a:endParaRPr lang="en-US" sz="3200" dirty="0">
              <a:latin typeface="News Gothic MT" charset="0"/>
            </a:endParaRPr>
          </a:p>
        </p:txBody>
      </p:sp>
      <p:sp>
        <p:nvSpPr>
          <p:cNvPr id="5" name="Footer Placeholder 4">
            <a:extLst>
              <a:ext uri="{FF2B5EF4-FFF2-40B4-BE49-F238E27FC236}">
                <a16:creationId xmlns:a16="http://schemas.microsoft.com/office/drawing/2014/main" id="{1CF8A903-A07A-4DF6-8990-5715E44760F2}"/>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7" name="Straight Connector 6">
            <a:extLst>
              <a:ext uri="{FF2B5EF4-FFF2-40B4-BE49-F238E27FC236}">
                <a16:creationId xmlns:a16="http://schemas.microsoft.com/office/drawing/2014/main" id="{4A59C936-B08F-A04A-AE6E-317A79950A66}"/>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3" name="TextBox 2">
            <a:extLst>
              <a:ext uri="{FF2B5EF4-FFF2-40B4-BE49-F238E27FC236}">
                <a16:creationId xmlns:a16="http://schemas.microsoft.com/office/drawing/2014/main" id="{EDDAA43C-42EF-4846-856D-D42BECA3D6D0}"/>
              </a:ext>
            </a:extLst>
          </p:cNvPr>
          <p:cNvSpPr txBox="1"/>
          <p:nvPr/>
        </p:nvSpPr>
        <p:spPr>
          <a:xfrm>
            <a:off x="484095" y="1564106"/>
            <a:ext cx="8139952" cy="2400657"/>
          </a:xfrm>
          <a:prstGeom prst="rect">
            <a:avLst/>
          </a:prstGeom>
          <a:noFill/>
        </p:spPr>
        <p:txBody>
          <a:bodyPr wrap="square" rtlCol="0">
            <a:spAutoFit/>
          </a:bodyPr>
          <a:lstStyle/>
          <a:p>
            <a:pPr algn="ctr"/>
            <a:r>
              <a:rPr lang="en-US" sz="4400" dirty="0"/>
              <a:t>We want to exclude the </a:t>
            </a:r>
            <a:r>
              <a:rPr lang="en-US" sz="4400" b="1" dirty="0"/>
              <a:t>behavior</a:t>
            </a:r>
            <a:r>
              <a:rPr lang="en-US" sz="4400" dirty="0"/>
              <a:t> </a:t>
            </a:r>
            <a:r>
              <a:rPr lang="en-US" sz="4400" b="1" dirty="0"/>
              <a:t>not the person</a:t>
            </a:r>
            <a:r>
              <a:rPr lang="en-US" sz="4400" dirty="0"/>
              <a:t>. </a:t>
            </a:r>
          </a:p>
          <a:p>
            <a:pPr algn="ctr"/>
            <a:endParaRPr lang="en-US" sz="4400" dirty="0"/>
          </a:p>
          <a:p>
            <a:endParaRPr lang="en-US" dirty="0"/>
          </a:p>
        </p:txBody>
      </p:sp>
      <p:pic>
        <p:nvPicPr>
          <p:cNvPr id="6" name="Picture 5">
            <a:extLst>
              <a:ext uri="{FF2B5EF4-FFF2-40B4-BE49-F238E27FC236}">
                <a16:creationId xmlns:a16="http://schemas.microsoft.com/office/drawing/2014/main" id="{0626915A-1D45-EC47-AC8F-B33F0DDAD81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6250" y1="32024" x2="46250" y2="32024"/>
                      </a14:backgroundRemoval>
                    </a14:imgEffect>
                  </a14:imgLayer>
                </a14:imgProps>
              </a:ext>
            </a:extLst>
          </a:blip>
          <a:stretch>
            <a:fillRect/>
          </a:stretch>
        </p:blipFill>
        <p:spPr>
          <a:xfrm>
            <a:off x="4657556" y="2461218"/>
            <a:ext cx="5080000" cy="4203700"/>
          </a:xfrm>
          <a:prstGeom prst="rect">
            <a:avLst/>
          </a:prstGeom>
        </p:spPr>
      </p:pic>
      <p:sp>
        <p:nvSpPr>
          <p:cNvPr id="8" name="TextBox 7">
            <a:extLst>
              <a:ext uri="{FF2B5EF4-FFF2-40B4-BE49-F238E27FC236}">
                <a16:creationId xmlns:a16="http://schemas.microsoft.com/office/drawing/2014/main" id="{75900ED4-B265-5748-8735-BBEDE6486819}"/>
              </a:ext>
            </a:extLst>
          </p:cNvPr>
          <p:cNvSpPr txBox="1"/>
          <p:nvPr/>
        </p:nvSpPr>
        <p:spPr>
          <a:xfrm>
            <a:off x="770020" y="3534587"/>
            <a:ext cx="4164853" cy="2339102"/>
          </a:xfrm>
          <a:prstGeom prst="rect">
            <a:avLst/>
          </a:prstGeom>
          <a:noFill/>
        </p:spPr>
        <p:txBody>
          <a:bodyPr wrap="square" rtlCol="0">
            <a:spAutoFit/>
          </a:bodyPr>
          <a:lstStyle/>
          <a:p>
            <a:pPr algn="ctr"/>
            <a:r>
              <a:rPr lang="en-US" sz="3200" dirty="0"/>
              <a:t>“You are important to us, but this behavior is not acceptable at school.”</a:t>
            </a:r>
          </a:p>
          <a:p>
            <a:endParaRPr lang="en-US" dirty="0"/>
          </a:p>
        </p:txBody>
      </p:sp>
      <p:sp>
        <p:nvSpPr>
          <p:cNvPr id="9" name="TextBox 8">
            <a:extLst>
              <a:ext uri="{FF2B5EF4-FFF2-40B4-BE49-F238E27FC236}">
                <a16:creationId xmlns:a16="http://schemas.microsoft.com/office/drawing/2014/main" id="{AB66A9F3-0234-4840-BF77-836457ED8905}"/>
              </a:ext>
            </a:extLst>
          </p:cNvPr>
          <p:cNvSpPr txBox="1"/>
          <p:nvPr/>
        </p:nvSpPr>
        <p:spPr>
          <a:xfrm>
            <a:off x="8113293" y="6352143"/>
            <a:ext cx="2213811" cy="369332"/>
          </a:xfrm>
          <a:prstGeom prst="rect">
            <a:avLst/>
          </a:prstGeom>
          <a:noFill/>
        </p:spPr>
        <p:txBody>
          <a:bodyPr wrap="square" rtlCol="0">
            <a:spAutoFit/>
          </a:bodyPr>
          <a:lstStyle/>
          <a:p>
            <a:r>
              <a:rPr lang="en-US" sz="700" dirty="0"/>
              <a:t>By </a:t>
            </a:r>
            <a:r>
              <a:rPr lang="en-US" sz="700" dirty="0">
                <a:hlinkClick r:id="rId5"/>
              </a:rPr>
              <a:t>Yeoul Kwon</a:t>
            </a:r>
            <a:r>
              <a:rPr lang="en-US" dirty="0"/>
              <a:t> </a:t>
            </a:r>
          </a:p>
        </p:txBody>
      </p:sp>
    </p:spTree>
    <p:extLst>
      <p:ext uri="{BB962C8B-B14F-4D97-AF65-F5344CB8AC3E}">
        <p14:creationId xmlns:p14="http://schemas.microsoft.com/office/powerpoint/2010/main" val="294374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0" y="65473"/>
            <a:ext cx="2153695" cy="830997"/>
          </a:xfrm>
          <a:prstGeom prst="rect">
            <a:avLst/>
          </a:prstGeom>
          <a:noFill/>
        </p:spPr>
        <p:txBody>
          <a:bodyPr wrap="square" rtlCol="0">
            <a:spAutoFit/>
          </a:bodyPr>
          <a:lstStyle/>
          <a:p>
            <a:pPr algn="ctr"/>
            <a:r>
              <a:rPr lang="en-US" sz="4800" dirty="0">
                <a:latin typeface="+mj-lt"/>
              </a:rPr>
              <a:t>PBIS</a:t>
            </a:r>
          </a:p>
        </p:txBody>
      </p:sp>
      <p:sp>
        <p:nvSpPr>
          <p:cNvPr id="2" name="Footer Placeholder 1">
            <a:extLst>
              <a:ext uri="{FF2B5EF4-FFF2-40B4-BE49-F238E27FC236}">
                <a16:creationId xmlns:a16="http://schemas.microsoft.com/office/drawing/2014/main" id="{F10B8108-FE6C-4D46-AB51-2E5D358B5F8B}"/>
              </a:ext>
            </a:extLst>
          </p:cNvPr>
          <p:cNvSpPr>
            <a:spLocks noGrp="1"/>
          </p:cNvSpPr>
          <p:nvPr>
            <p:ph type="ftr" sz="quarter" idx="11"/>
          </p:nvPr>
        </p:nvSpPr>
        <p:spPr/>
        <p:txBody>
          <a:bodyPr/>
          <a:lstStyle/>
          <a:p>
            <a:r>
              <a:rPr lang="en-US"/>
              <a:t>Sound Supports 2018</a:t>
            </a:r>
          </a:p>
        </p:txBody>
      </p:sp>
      <p:cxnSp>
        <p:nvCxnSpPr>
          <p:cNvPr id="7" name="Straight Connector 6">
            <a:extLst>
              <a:ext uri="{FF2B5EF4-FFF2-40B4-BE49-F238E27FC236}">
                <a16:creationId xmlns:a16="http://schemas.microsoft.com/office/drawing/2014/main" id="{FEE1119A-E712-1248-A57D-38414FBC8B11}"/>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3" name="Diagram 2">
            <a:extLst>
              <a:ext uri="{FF2B5EF4-FFF2-40B4-BE49-F238E27FC236}">
                <a16:creationId xmlns:a16="http://schemas.microsoft.com/office/drawing/2014/main" id="{98F56A1E-3A73-1648-AEAE-69EEDA82D5D1}"/>
              </a:ext>
            </a:extLst>
          </p:cNvPr>
          <p:cNvGraphicFramePr/>
          <p:nvPr>
            <p:extLst>
              <p:ext uri="{D42A27DB-BD31-4B8C-83A1-F6EECF244321}">
                <p14:modId xmlns:p14="http://schemas.microsoft.com/office/powerpoint/2010/main" val="1979068379"/>
              </p:ext>
            </p:extLst>
          </p:nvPr>
        </p:nvGraphicFramePr>
        <p:xfrm>
          <a:off x="839616" y="1397000"/>
          <a:ext cx="8139952" cy="495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485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95545" y="269573"/>
            <a:ext cx="5005137" cy="584775"/>
          </a:xfrm>
          <a:prstGeom prst="rect">
            <a:avLst/>
          </a:prstGeom>
          <a:noFill/>
        </p:spPr>
        <p:txBody>
          <a:bodyPr wrap="square" rtlCol="0">
            <a:spAutoFit/>
          </a:bodyPr>
          <a:lstStyle/>
          <a:p>
            <a:pPr algn="ctr"/>
            <a:r>
              <a:rPr lang="en-US" sz="3200" dirty="0">
                <a:latin typeface="+mj-lt"/>
              </a:rPr>
              <a:t>RESTORATIVE JUSTICE</a:t>
            </a:r>
          </a:p>
        </p:txBody>
      </p:sp>
      <p:sp>
        <p:nvSpPr>
          <p:cNvPr id="2" name="Footer Placeholder 1">
            <a:extLst>
              <a:ext uri="{FF2B5EF4-FFF2-40B4-BE49-F238E27FC236}">
                <a16:creationId xmlns:a16="http://schemas.microsoft.com/office/drawing/2014/main" id="{F10B8108-FE6C-4D46-AB51-2E5D358B5F8B}"/>
              </a:ext>
            </a:extLst>
          </p:cNvPr>
          <p:cNvSpPr>
            <a:spLocks noGrp="1"/>
          </p:cNvSpPr>
          <p:nvPr>
            <p:ph type="ftr" sz="quarter" idx="11"/>
          </p:nvPr>
        </p:nvSpPr>
        <p:spPr/>
        <p:txBody>
          <a:bodyPr/>
          <a:lstStyle/>
          <a:p>
            <a:r>
              <a:rPr lang="en-US"/>
              <a:t>Sound Supports 2018</a:t>
            </a:r>
          </a:p>
        </p:txBody>
      </p:sp>
      <p:cxnSp>
        <p:nvCxnSpPr>
          <p:cNvPr id="7" name="Straight Connector 6">
            <a:extLst>
              <a:ext uri="{FF2B5EF4-FFF2-40B4-BE49-F238E27FC236}">
                <a16:creationId xmlns:a16="http://schemas.microsoft.com/office/drawing/2014/main" id="{FEE1119A-E712-1248-A57D-38414FBC8B11}"/>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3" name="Diagram 2">
            <a:extLst>
              <a:ext uri="{FF2B5EF4-FFF2-40B4-BE49-F238E27FC236}">
                <a16:creationId xmlns:a16="http://schemas.microsoft.com/office/drawing/2014/main" id="{98F56A1E-3A73-1648-AEAE-69EEDA82D5D1}"/>
              </a:ext>
            </a:extLst>
          </p:cNvPr>
          <p:cNvGraphicFramePr/>
          <p:nvPr>
            <p:extLst>
              <p:ext uri="{D42A27DB-BD31-4B8C-83A1-F6EECF244321}">
                <p14:modId xmlns:p14="http://schemas.microsoft.com/office/powerpoint/2010/main" val="741362520"/>
              </p:ext>
            </p:extLst>
          </p:nvPr>
        </p:nvGraphicFramePr>
        <p:xfrm>
          <a:off x="839616" y="1397000"/>
          <a:ext cx="8139952" cy="495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49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cxnSp>
        <p:nvCxnSpPr>
          <p:cNvPr id="3" name="Straight Arrow Connector 2"/>
          <p:cNvCxnSpPr>
            <a:cxnSpLocks/>
          </p:cNvCxnSpPr>
          <p:nvPr/>
        </p:nvCxnSpPr>
        <p:spPr>
          <a:xfrm flipV="1">
            <a:off x="1097432" y="3664253"/>
            <a:ext cx="6949135" cy="4734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p:cNvCxnSpPr>
            <a:cxnSpLocks/>
          </p:cNvCxnSpPr>
          <p:nvPr/>
        </p:nvCxnSpPr>
        <p:spPr>
          <a:xfrm>
            <a:off x="4314618" y="1919719"/>
            <a:ext cx="0" cy="344835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a:cxnSpLocks/>
          </p:cNvCxnSpPr>
          <p:nvPr/>
        </p:nvCxnSpPr>
        <p:spPr>
          <a:xfrm flipV="1">
            <a:off x="2427289" y="2060052"/>
            <a:ext cx="4157169" cy="302319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656330" y="1069383"/>
            <a:ext cx="1699088" cy="646331"/>
          </a:xfrm>
          <a:prstGeom prst="rect">
            <a:avLst/>
          </a:prstGeom>
          <a:noFill/>
        </p:spPr>
        <p:txBody>
          <a:bodyPr wrap="square" rtlCol="0">
            <a:spAutoFit/>
          </a:bodyPr>
          <a:lstStyle/>
          <a:p>
            <a:r>
              <a:rPr lang="en-US" sz="3600" dirty="0">
                <a:solidFill>
                  <a:srgbClr val="FF0000"/>
                </a:solidFill>
              </a:rPr>
              <a:t>Harm</a:t>
            </a:r>
          </a:p>
        </p:txBody>
      </p:sp>
      <p:sp>
        <p:nvSpPr>
          <p:cNvPr id="10" name="Rectangle 9"/>
          <p:cNvSpPr/>
          <p:nvPr/>
        </p:nvSpPr>
        <p:spPr>
          <a:xfrm>
            <a:off x="3505807" y="5545897"/>
            <a:ext cx="1617622" cy="646331"/>
          </a:xfrm>
          <a:prstGeom prst="rect">
            <a:avLst/>
          </a:prstGeom>
        </p:spPr>
        <p:txBody>
          <a:bodyPr wrap="none">
            <a:spAutoFit/>
          </a:bodyPr>
          <a:lstStyle/>
          <a:p>
            <a:r>
              <a:rPr lang="en-US" sz="3600" dirty="0">
                <a:solidFill>
                  <a:srgbClr val="FF0000"/>
                </a:solidFill>
              </a:rPr>
              <a:t>Dispute</a:t>
            </a:r>
          </a:p>
        </p:txBody>
      </p:sp>
      <p:sp>
        <p:nvSpPr>
          <p:cNvPr id="12" name="Rectangle 11"/>
          <p:cNvSpPr/>
          <p:nvPr/>
        </p:nvSpPr>
        <p:spPr>
          <a:xfrm rot="19467364">
            <a:off x="2007138" y="4170192"/>
            <a:ext cx="1508880" cy="523220"/>
          </a:xfrm>
          <a:prstGeom prst="rect">
            <a:avLst/>
          </a:prstGeom>
        </p:spPr>
        <p:txBody>
          <a:bodyPr wrap="square">
            <a:spAutoFit/>
          </a:bodyPr>
          <a:lstStyle/>
          <a:p>
            <a:r>
              <a:rPr lang="en-US" sz="2800" dirty="0"/>
              <a:t>Informal</a:t>
            </a:r>
          </a:p>
        </p:txBody>
      </p:sp>
      <p:sp>
        <p:nvSpPr>
          <p:cNvPr id="13" name="Rectangle 12"/>
          <p:cNvSpPr/>
          <p:nvPr/>
        </p:nvSpPr>
        <p:spPr>
          <a:xfrm rot="19443877">
            <a:off x="5213890" y="1977742"/>
            <a:ext cx="1199239" cy="523220"/>
          </a:xfrm>
          <a:prstGeom prst="rect">
            <a:avLst/>
          </a:prstGeom>
        </p:spPr>
        <p:txBody>
          <a:bodyPr wrap="none">
            <a:spAutoFit/>
          </a:bodyPr>
          <a:lstStyle/>
          <a:p>
            <a:r>
              <a:rPr lang="en-US" sz="2800" dirty="0"/>
              <a:t>Formal</a:t>
            </a:r>
          </a:p>
        </p:txBody>
      </p:sp>
      <p:sp>
        <p:nvSpPr>
          <p:cNvPr id="14" name="Rectangle 13"/>
          <p:cNvSpPr/>
          <p:nvPr/>
        </p:nvSpPr>
        <p:spPr>
          <a:xfrm>
            <a:off x="6122299" y="2864328"/>
            <a:ext cx="2498504" cy="646331"/>
          </a:xfrm>
          <a:prstGeom prst="rect">
            <a:avLst/>
          </a:prstGeom>
        </p:spPr>
        <p:txBody>
          <a:bodyPr wrap="none">
            <a:spAutoFit/>
          </a:bodyPr>
          <a:lstStyle/>
          <a:p>
            <a:r>
              <a:rPr lang="en-US" sz="3600" dirty="0">
                <a:solidFill>
                  <a:srgbClr val="00B050"/>
                </a:solidFill>
              </a:rPr>
              <a:t>Intervention</a:t>
            </a:r>
          </a:p>
        </p:txBody>
      </p:sp>
      <p:sp>
        <p:nvSpPr>
          <p:cNvPr id="15" name="Rectangle 14"/>
          <p:cNvSpPr/>
          <p:nvPr/>
        </p:nvSpPr>
        <p:spPr>
          <a:xfrm>
            <a:off x="663860" y="2835600"/>
            <a:ext cx="2220993" cy="646331"/>
          </a:xfrm>
          <a:prstGeom prst="rect">
            <a:avLst/>
          </a:prstGeom>
        </p:spPr>
        <p:txBody>
          <a:bodyPr wrap="none">
            <a:spAutoFit/>
          </a:bodyPr>
          <a:lstStyle/>
          <a:p>
            <a:r>
              <a:rPr lang="en-US" sz="3600" dirty="0">
                <a:solidFill>
                  <a:srgbClr val="00B050"/>
                </a:solidFill>
              </a:rPr>
              <a:t>Prevention</a:t>
            </a:r>
          </a:p>
        </p:txBody>
      </p:sp>
      <p:sp>
        <p:nvSpPr>
          <p:cNvPr id="2" name="Footer Placeholder 1">
            <a:extLst>
              <a:ext uri="{FF2B5EF4-FFF2-40B4-BE49-F238E27FC236}">
                <a16:creationId xmlns:a16="http://schemas.microsoft.com/office/drawing/2014/main" id="{C80FC995-3CF4-4DE5-9737-CBEA18036C68}"/>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16" name="Straight Connector 15">
            <a:extLst>
              <a:ext uri="{FF2B5EF4-FFF2-40B4-BE49-F238E27FC236}">
                <a16:creationId xmlns:a16="http://schemas.microsoft.com/office/drawing/2014/main" id="{29C1CCFF-F6F0-DA4D-A8AF-BBDEE7E5C137}"/>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28950A1B-2384-3D45-8010-E4E212DE990E}"/>
              </a:ext>
            </a:extLst>
          </p:cNvPr>
          <p:cNvSpPr txBox="1"/>
          <p:nvPr/>
        </p:nvSpPr>
        <p:spPr>
          <a:xfrm>
            <a:off x="484095" y="152400"/>
            <a:ext cx="4087904" cy="584775"/>
          </a:xfrm>
          <a:prstGeom prst="rect">
            <a:avLst/>
          </a:prstGeom>
          <a:noFill/>
        </p:spPr>
        <p:txBody>
          <a:bodyPr wrap="square" rtlCol="0">
            <a:spAutoFit/>
          </a:bodyPr>
          <a:lstStyle/>
          <a:p>
            <a:r>
              <a:rPr lang="en-US" sz="3200" dirty="0"/>
              <a:t>RESTORATIVE JUSTICE</a:t>
            </a:r>
          </a:p>
        </p:txBody>
      </p:sp>
    </p:spTree>
    <p:extLst>
      <p:ext uri="{BB962C8B-B14F-4D97-AF65-F5344CB8AC3E}">
        <p14:creationId xmlns:p14="http://schemas.microsoft.com/office/powerpoint/2010/main" val="3347408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262" y="81497"/>
            <a:ext cx="8686800" cy="911225"/>
          </a:xfrm>
        </p:spPr>
        <p:txBody>
          <a:bodyPr>
            <a:normAutofit/>
          </a:bodyPr>
          <a:lstStyle/>
          <a:p>
            <a:r>
              <a:rPr lang="en-US" sz="3200" dirty="0">
                <a:cs typeface="Arial"/>
              </a:rPr>
              <a:t>Video: Restorative Justice in Spokane</a:t>
            </a:r>
          </a:p>
        </p:txBody>
      </p:sp>
      <p:sp>
        <p:nvSpPr>
          <p:cNvPr id="3" name="Content Placeholder 2"/>
          <p:cNvSpPr>
            <a:spLocks noGrp="1"/>
          </p:cNvSpPr>
          <p:nvPr>
            <p:ph idx="1"/>
          </p:nvPr>
        </p:nvSpPr>
        <p:spPr>
          <a:xfrm>
            <a:off x="896815" y="1807695"/>
            <a:ext cx="6717324" cy="4123104"/>
          </a:xfrm>
        </p:spPr>
        <p:txBody>
          <a:bodyPr>
            <a:normAutofit/>
          </a:bodyPr>
          <a:lstStyle/>
          <a:p>
            <a:pPr marL="0" lvl="0" indent="0">
              <a:buNone/>
            </a:pPr>
            <a:r>
              <a:rPr lang="en-US" u="sng" dirty="0">
                <a:hlinkClick r:id="rId2"/>
              </a:rPr>
              <a:t>https://www.youtube.com/watch?v=nUIRkuOFtw0</a:t>
            </a:r>
            <a:endParaRPr lang="en-US" u="sng" dirty="0"/>
          </a:p>
          <a:p>
            <a:pPr marL="0" lvl="0" indent="0">
              <a:buNone/>
            </a:pPr>
            <a:endParaRPr lang="en-US" dirty="0">
              <a:solidFill>
                <a:srgbClr val="0000FF"/>
              </a:solidFill>
            </a:endParaRPr>
          </a:p>
        </p:txBody>
      </p:sp>
      <p:sp>
        <p:nvSpPr>
          <p:cNvPr id="4" name="TextBox 3"/>
          <p:cNvSpPr txBox="1"/>
          <p:nvPr/>
        </p:nvSpPr>
        <p:spPr>
          <a:xfrm>
            <a:off x="2286000" y="1916545"/>
            <a:ext cx="184666" cy="461665"/>
          </a:xfrm>
          <a:prstGeom prst="rect">
            <a:avLst/>
          </a:prstGeom>
          <a:noFill/>
        </p:spPr>
        <p:txBody>
          <a:bodyPr wrap="none" rtlCol="0">
            <a:spAutoFit/>
          </a:bodyPr>
          <a:lstStyle/>
          <a:p>
            <a:endParaRPr lang="en-US" dirty="0"/>
          </a:p>
        </p:txBody>
      </p:sp>
      <p:sp>
        <p:nvSpPr>
          <p:cNvPr id="5" name="Footer Placeholder 4">
            <a:extLst>
              <a:ext uri="{FF2B5EF4-FFF2-40B4-BE49-F238E27FC236}">
                <a16:creationId xmlns:a16="http://schemas.microsoft.com/office/drawing/2014/main" id="{58A23C4A-1959-49BB-87CC-3480AF2A2DFC}"/>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7" name="Straight Connector 6">
            <a:extLst>
              <a:ext uri="{FF2B5EF4-FFF2-40B4-BE49-F238E27FC236}">
                <a16:creationId xmlns:a16="http://schemas.microsoft.com/office/drawing/2014/main" id="{21B2C3E8-F6D1-5D49-8DD1-37D112A038B5}"/>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85019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239" y="14055"/>
            <a:ext cx="8229600" cy="1143000"/>
          </a:xfrm>
        </p:spPr>
        <p:txBody>
          <a:bodyPr>
            <a:normAutofit/>
          </a:bodyPr>
          <a:lstStyle/>
          <a:p>
            <a:r>
              <a:rPr lang="en-US" sz="3200" dirty="0"/>
              <a:t>RESTORATIVE JUSTICE: Fishbowl Circle</a:t>
            </a:r>
          </a:p>
        </p:txBody>
      </p:sp>
      <p:pic>
        <p:nvPicPr>
          <p:cNvPr id="6" name="Content Placeholder 5"/>
          <p:cNvPicPr>
            <a:picLocks noGrp="1" noChangeAspect="1"/>
          </p:cNvPicPr>
          <p:nvPr>
            <p:ph idx="1"/>
          </p:nvPr>
        </p:nvPicPr>
        <p:blipFill>
          <a:blip r:embed="rId3"/>
          <a:stretch>
            <a:fillRect/>
          </a:stretch>
        </p:blipFill>
        <p:spPr>
          <a:xfrm>
            <a:off x="784719" y="1417638"/>
            <a:ext cx="7574561" cy="5022263"/>
          </a:xfrm>
          <a:prstGeom prst="rect">
            <a:avLst/>
          </a:prstGeom>
        </p:spPr>
      </p:pic>
      <p:sp>
        <p:nvSpPr>
          <p:cNvPr id="3" name="Footer Placeholder 2">
            <a:extLst>
              <a:ext uri="{FF2B5EF4-FFF2-40B4-BE49-F238E27FC236}">
                <a16:creationId xmlns:a16="http://schemas.microsoft.com/office/drawing/2014/main" id="{E9CE70AE-EB5E-4A19-B101-7A19F0CF30A4}"/>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67AF4EF1-FB17-EC47-A5B8-945D6A54E2B5}"/>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4106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C1C5E7-EFE3-A44C-961F-1D180AE2C9AA}"/>
              </a:ext>
            </a:extLst>
          </p:cNvPr>
          <p:cNvSpPr>
            <a:spLocks noGrp="1"/>
          </p:cNvSpPr>
          <p:nvPr>
            <p:ph type="ftr" sz="quarter" idx="11"/>
          </p:nvPr>
        </p:nvSpPr>
        <p:spPr/>
        <p:txBody>
          <a:bodyPr/>
          <a:lstStyle/>
          <a:p>
            <a:r>
              <a:rPr lang="en-US"/>
              <a:t>Sound Supports 2018</a:t>
            </a:r>
          </a:p>
        </p:txBody>
      </p:sp>
      <p:cxnSp>
        <p:nvCxnSpPr>
          <p:cNvPr id="4" name="Straight Connector 3">
            <a:extLst>
              <a:ext uri="{FF2B5EF4-FFF2-40B4-BE49-F238E27FC236}">
                <a16:creationId xmlns:a16="http://schemas.microsoft.com/office/drawing/2014/main" id="{9DF722FB-A1BC-6843-B8FD-77A92F614FB9}"/>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A4D8E041-82BD-8C4A-A76C-55AF2DD16304}"/>
              </a:ext>
            </a:extLst>
          </p:cNvPr>
          <p:cNvSpPr txBox="1"/>
          <p:nvPr/>
        </p:nvSpPr>
        <p:spPr>
          <a:xfrm>
            <a:off x="484095" y="311695"/>
            <a:ext cx="2151102" cy="584775"/>
          </a:xfrm>
          <a:prstGeom prst="rect">
            <a:avLst/>
          </a:prstGeom>
          <a:noFill/>
        </p:spPr>
        <p:txBody>
          <a:bodyPr wrap="none" rtlCol="0">
            <a:spAutoFit/>
          </a:bodyPr>
          <a:lstStyle/>
          <a:p>
            <a:r>
              <a:rPr lang="en-US" sz="3200" dirty="0"/>
              <a:t>OBJECTIVES</a:t>
            </a:r>
          </a:p>
        </p:txBody>
      </p:sp>
      <p:sp>
        <p:nvSpPr>
          <p:cNvPr id="7" name="Content Placeholder 2">
            <a:extLst>
              <a:ext uri="{FF2B5EF4-FFF2-40B4-BE49-F238E27FC236}">
                <a16:creationId xmlns:a16="http://schemas.microsoft.com/office/drawing/2014/main" id="{17D04E88-2F05-B147-8ABB-E29B2DFBF3D1}"/>
              </a:ext>
            </a:extLst>
          </p:cNvPr>
          <p:cNvSpPr txBox="1">
            <a:spLocks/>
          </p:cNvSpPr>
          <p:nvPr/>
        </p:nvSpPr>
        <p:spPr>
          <a:xfrm>
            <a:off x="457200" y="1417638"/>
            <a:ext cx="8229600" cy="511016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Understand core principals of restorative practices and how they differ from traditional punitive approaches.</a:t>
            </a:r>
          </a:p>
          <a:p>
            <a:r>
              <a:rPr lang="en-US" dirty="0"/>
              <a:t>Understand PBIS and restorative practices alignment.</a:t>
            </a:r>
          </a:p>
          <a:p>
            <a:r>
              <a:rPr lang="en-US" dirty="0"/>
              <a:t>Be able to lead circle dialogues.</a:t>
            </a:r>
          </a:p>
          <a:p>
            <a:r>
              <a:rPr lang="en-US" dirty="0"/>
              <a:t>Learn the restorative questions and how to use them.</a:t>
            </a:r>
          </a:p>
          <a:p>
            <a:r>
              <a:rPr lang="en-US" dirty="0"/>
              <a:t>Understand affective language statements.</a:t>
            </a:r>
          </a:p>
        </p:txBody>
      </p:sp>
    </p:spTree>
    <p:extLst>
      <p:ext uri="{BB962C8B-B14F-4D97-AF65-F5344CB8AC3E}">
        <p14:creationId xmlns:p14="http://schemas.microsoft.com/office/powerpoint/2010/main" val="1195582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9271" y="-5461"/>
            <a:ext cx="8229600" cy="1143000"/>
          </a:xfrm>
        </p:spPr>
        <p:txBody>
          <a:bodyPr>
            <a:normAutofit fontScale="90000"/>
          </a:bodyPr>
          <a:lstStyle/>
          <a:p>
            <a:pPr algn="l"/>
            <a:r>
              <a:rPr lang="en-US" sz="3500" dirty="0">
                <a:cs typeface="Arial"/>
              </a:rPr>
              <a:t>RESTORATIVE JUSTICE: School Environment/ Culture Circle Rounds</a:t>
            </a:r>
          </a:p>
        </p:txBody>
      </p:sp>
      <p:sp>
        <p:nvSpPr>
          <p:cNvPr id="3" name="Content Placeholder 2"/>
          <p:cNvSpPr>
            <a:spLocks noGrp="1"/>
          </p:cNvSpPr>
          <p:nvPr>
            <p:ph idx="1"/>
          </p:nvPr>
        </p:nvSpPr>
        <p:spPr>
          <a:xfrm>
            <a:off x="3849221" y="1540836"/>
            <a:ext cx="4819650" cy="4525963"/>
          </a:xfrm>
        </p:spPr>
        <p:txBody>
          <a:bodyPr>
            <a:normAutofit fontScale="92500" lnSpcReduction="10000"/>
          </a:bodyPr>
          <a:lstStyle/>
          <a:p>
            <a:pPr marL="0" indent="0" algn="ctr">
              <a:buNone/>
            </a:pPr>
            <a:r>
              <a:rPr lang="en-US" dirty="0">
                <a:cs typeface="Arial"/>
              </a:rPr>
              <a:t>What is the difference between School Culture and School Climate? </a:t>
            </a:r>
          </a:p>
          <a:p>
            <a:pPr marL="0" indent="0" algn="ctr">
              <a:buNone/>
            </a:pPr>
            <a:endParaRPr lang="en-US" dirty="0">
              <a:cs typeface="Arial"/>
            </a:endParaRPr>
          </a:p>
          <a:p>
            <a:pPr marL="0" indent="0" algn="ctr">
              <a:buNone/>
            </a:pPr>
            <a:r>
              <a:rPr lang="en-US" dirty="0">
                <a:cs typeface="Arial"/>
              </a:rPr>
              <a:t>How do you measure </a:t>
            </a:r>
          </a:p>
          <a:p>
            <a:pPr marL="0" indent="0" algn="ctr">
              <a:buNone/>
            </a:pPr>
            <a:r>
              <a:rPr lang="en-US" dirty="0">
                <a:cs typeface="Arial"/>
              </a:rPr>
              <a:t>   them?</a:t>
            </a:r>
          </a:p>
          <a:p>
            <a:pPr marL="0" indent="0" algn="ctr">
              <a:buNone/>
            </a:pPr>
            <a:endParaRPr lang="en-US" dirty="0">
              <a:cs typeface="Arial"/>
            </a:endParaRPr>
          </a:p>
          <a:p>
            <a:pPr marL="0" indent="0" algn="ctr">
              <a:buNone/>
            </a:pPr>
            <a:r>
              <a:rPr lang="en-US" dirty="0">
                <a:cs typeface="Arial"/>
              </a:rPr>
              <a:t>What do you do </a:t>
            </a:r>
          </a:p>
          <a:p>
            <a:pPr marL="0" indent="0" algn="ctr">
              <a:buNone/>
            </a:pPr>
            <a:r>
              <a:rPr lang="en-US" dirty="0">
                <a:cs typeface="Arial"/>
              </a:rPr>
              <a:t>   with the data?</a:t>
            </a:r>
          </a:p>
          <a:p>
            <a:pPr marL="0" indent="0">
              <a:buNone/>
            </a:pPr>
            <a:endParaRPr lang="en-US" dirty="0"/>
          </a:p>
        </p:txBody>
      </p:sp>
      <p:sp>
        <p:nvSpPr>
          <p:cNvPr id="5" name="Footer Placeholder 4">
            <a:extLst>
              <a:ext uri="{FF2B5EF4-FFF2-40B4-BE49-F238E27FC236}">
                <a16:creationId xmlns:a16="http://schemas.microsoft.com/office/drawing/2014/main" id="{73C9F3E1-4F10-45E7-8293-8C92B8B2A7EC}"/>
              </a:ext>
            </a:extLst>
          </p:cNvPr>
          <p:cNvSpPr>
            <a:spLocks noGrp="1"/>
          </p:cNvSpPr>
          <p:nvPr>
            <p:ph type="ftr" sz="quarter" idx="11"/>
          </p:nvPr>
        </p:nvSpPr>
        <p:spPr/>
        <p:txBody>
          <a:bodyPr/>
          <a:lstStyle/>
          <a:p>
            <a:r>
              <a:rPr lang="en-US"/>
              <a:t>Sound Supports 2018</a:t>
            </a:r>
          </a:p>
        </p:txBody>
      </p:sp>
      <p:cxnSp>
        <p:nvCxnSpPr>
          <p:cNvPr id="6" name="Straight Connector 5">
            <a:extLst>
              <a:ext uri="{FF2B5EF4-FFF2-40B4-BE49-F238E27FC236}">
                <a16:creationId xmlns:a16="http://schemas.microsoft.com/office/drawing/2014/main" id="{AFD43B47-0939-854B-8C68-3200EF69CE6B}"/>
              </a:ext>
            </a:extLst>
          </p:cNvPr>
          <p:cNvCxnSpPr>
            <a:cxnSpLocks/>
          </p:cNvCxnSpPr>
          <p:nvPr/>
        </p:nvCxnSpPr>
        <p:spPr>
          <a:xfrm>
            <a:off x="484095" y="1027097"/>
            <a:ext cx="8139952" cy="0"/>
          </a:xfrm>
          <a:prstGeom prst="line">
            <a:avLst/>
          </a:prstGeom>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EFE651AE-092A-1145-95C6-780789C8C75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7494" y1="27895" x2="17494" y2="27895"/>
                        <a14:foregroundMark x1="31762" y1="28421" x2="31762" y2="28421"/>
                        <a14:foregroundMark x1="46774" y1="27368" x2="46774" y2="27368"/>
                        <a14:foregroundMark x1="60918" y1="27895" x2="60918" y2="27895"/>
                        <a14:foregroundMark x1="74814" y1="27895" x2="74814" y2="27895"/>
                        <a14:backgroundMark x1="47022" y1="70175" x2="47519" y2="50702"/>
                        <a14:backgroundMark x1="61414" y1="68772" x2="61787" y2="55088"/>
                        <a14:backgroundMark x1="75806" y1="69474" x2="75931" y2="50877"/>
                      </a14:backgroundRemoval>
                    </a14:imgEffect>
                  </a14:imgLayer>
                </a14:imgProps>
              </a:ext>
            </a:extLst>
          </a:blip>
          <a:stretch>
            <a:fillRect/>
          </a:stretch>
        </p:blipFill>
        <p:spPr>
          <a:xfrm>
            <a:off x="163046" y="2322524"/>
            <a:ext cx="4028361" cy="2848841"/>
          </a:xfrm>
          <a:prstGeom prst="rect">
            <a:avLst/>
          </a:prstGeom>
        </p:spPr>
      </p:pic>
    </p:spTree>
    <p:extLst>
      <p:ext uri="{BB962C8B-B14F-4D97-AF65-F5344CB8AC3E}">
        <p14:creationId xmlns:p14="http://schemas.microsoft.com/office/powerpoint/2010/main" val="3128263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784719" y="1417638"/>
            <a:ext cx="7574561" cy="5022263"/>
          </a:xfrm>
          <a:prstGeom prst="rect">
            <a:avLst/>
          </a:prstGeom>
        </p:spPr>
      </p:pic>
      <p:sp>
        <p:nvSpPr>
          <p:cNvPr id="3" name="Footer Placeholder 2">
            <a:extLst>
              <a:ext uri="{FF2B5EF4-FFF2-40B4-BE49-F238E27FC236}">
                <a16:creationId xmlns:a16="http://schemas.microsoft.com/office/drawing/2014/main" id="{21C20148-CDD1-4D03-94E5-152B470ACB31}"/>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B2769A73-681E-DE49-A30A-46ABF53B8017}"/>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8" name="Title 1">
            <a:extLst>
              <a:ext uri="{FF2B5EF4-FFF2-40B4-BE49-F238E27FC236}">
                <a16:creationId xmlns:a16="http://schemas.microsoft.com/office/drawing/2014/main" id="{13C3B05E-A3F7-F449-9A92-7AA0A1CFD327}"/>
              </a:ext>
            </a:extLst>
          </p:cNvPr>
          <p:cNvSpPr>
            <a:spLocks noGrp="1"/>
          </p:cNvSpPr>
          <p:nvPr>
            <p:ph type="title"/>
          </p:nvPr>
        </p:nvSpPr>
        <p:spPr>
          <a:xfrm>
            <a:off x="129680" y="-38100"/>
            <a:ext cx="8229600" cy="1143000"/>
          </a:xfrm>
        </p:spPr>
        <p:txBody>
          <a:bodyPr>
            <a:normAutofit/>
          </a:bodyPr>
          <a:lstStyle/>
          <a:p>
            <a:r>
              <a:rPr lang="en-US" sz="3200" dirty="0"/>
              <a:t>RESORATIVE JUSTICE: Fishbowl Circle Debrief</a:t>
            </a:r>
          </a:p>
        </p:txBody>
      </p:sp>
    </p:spTree>
    <p:extLst>
      <p:ext uri="{BB962C8B-B14F-4D97-AF65-F5344CB8AC3E}">
        <p14:creationId xmlns:p14="http://schemas.microsoft.com/office/powerpoint/2010/main" val="2491656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t>FAIR PROCESS</a:t>
            </a:r>
            <a:br>
              <a:rPr lang="en-US" dirty="0"/>
            </a:br>
            <a:endParaRPr lang="en-US" dirty="0"/>
          </a:p>
        </p:txBody>
      </p:sp>
      <p:sp>
        <p:nvSpPr>
          <p:cNvPr id="3" name="Content Placeholder 2"/>
          <p:cNvSpPr>
            <a:spLocks noGrp="1"/>
          </p:cNvSpPr>
          <p:nvPr>
            <p:ph idx="1"/>
          </p:nvPr>
        </p:nvSpPr>
        <p:spPr>
          <a:xfrm>
            <a:off x="420595" y="1417638"/>
            <a:ext cx="8229600" cy="2552700"/>
          </a:xfrm>
        </p:spPr>
        <p:txBody>
          <a:bodyPr/>
          <a:lstStyle/>
          <a:p>
            <a:pPr marL="0" indent="0" algn="ctr">
              <a:buNone/>
            </a:pPr>
            <a:r>
              <a:rPr lang="en-US" i="1" dirty="0"/>
              <a:t>Individuals are most likely to trust and cooperate freely with systems- whether they themselves win or lose by those systems- when fair process is observed.</a:t>
            </a:r>
          </a:p>
        </p:txBody>
      </p:sp>
      <p:sp>
        <p:nvSpPr>
          <p:cNvPr id="4" name="TextBox 3"/>
          <p:cNvSpPr txBox="1"/>
          <p:nvPr/>
        </p:nvSpPr>
        <p:spPr>
          <a:xfrm>
            <a:off x="457200" y="5638800"/>
            <a:ext cx="7924800" cy="646331"/>
          </a:xfrm>
          <a:prstGeom prst="rect">
            <a:avLst/>
          </a:prstGeom>
          <a:noFill/>
        </p:spPr>
        <p:txBody>
          <a:bodyPr wrap="square" rtlCol="0">
            <a:spAutoFit/>
          </a:bodyPr>
          <a:lstStyle/>
          <a:p>
            <a:r>
              <a:rPr lang="en-US" dirty="0"/>
              <a:t>Fair Process: Managing in the Knowledge Economy: Chan Kim and Renee </a:t>
            </a:r>
            <a:r>
              <a:rPr lang="en-US" dirty="0" err="1"/>
              <a:t>Maugorgne</a:t>
            </a:r>
            <a:r>
              <a:rPr lang="en-US" dirty="0"/>
              <a:t>, Harvard Business Review January 2003.</a:t>
            </a:r>
          </a:p>
        </p:txBody>
      </p:sp>
      <p:sp>
        <p:nvSpPr>
          <p:cNvPr id="5" name="Footer Placeholder 4">
            <a:extLst>
              <a:ext uri="{FF2B5EF4-FFF2-40B4-BE49-F238E27FC236}">
                <a16:creationId xmlns:a16="http://schemas.microsoft.com/office/drawing/2014/main" id="{925DBE7B-9458-43CF-9FA8-BD5DE381B93D}"/>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6" name="Straight Connector 5">
            <a:extLst>
              <a:ext uri="{FF2B5EF4-FFF2-40B4-BE49-F238E27FC236}">
                <a16:creationId xmlns:a16="http://schemas.microsoft.com/office/drawing/2014/main" id="{7EFAE62A-099A-F347-8475-34A6DC043C12}"/>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D5F804E6-7A4B-4241-A5D2-57834E2C718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22197" y="3288236"/>
            <a:ext cx="2101850" cy="2021670"/>
          </a:xfrm>
          <a:prstGeom prst="rect">
            <a:avLst/>
          </a:prstGeom>
        </p:spPr>
      </p:pic>
    </p:spTree>
    <p:extLst>
      <p:ext uri="{BB962C8B-B14F-4D97-AF65-F5344CB8AC3E}">
        <p14:creationId xmlns:p14="http://schemas.microsoft.com/office/powerpoint/2010/main" val="2502664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10600" cy="1189038"/>
          </a:xfrm>
        </p:spPr>
        <p:txBody>
          <a:bodyPr>
            <a:noAutofit/>
          </a:bodyPr>
          <a:lstStyle/>
          <a:p>
            <a:pPr algn="l"/>
            <a:r>
              <a:rPr lang="en-US" sz="3200" dirty="0"/>
              <a:t>FAIR PROCESS</a:t>
            </a:r>
          </a:p>
        </p:txBody>
      </p:sp>
      <p:sp>
        <p:nvSpPr>
          <p:cNvPr id="4" name="TextBox 3"/>
          <p:cNvSpPr txBox="1"/>
          <p:nvPr/>
        </p:nvSpPr>
        <p:spPr>
          <a:xfrm>
            <a:off x="209550" y="5775197"/>
            <a:ext cx="5514096" cy="584775"/>
          </a:xfrm>
          <a:prstGeom prst="rect">
            <a:avLst/>
          </a:prstGeom>
          <a:noFill/>
        </p:spPr>
        <p:txBody>
          <a:bodyPr wrap="square" rtlCol="0">
            <a:spAutoFit/>
          </a:bodyPr>
          <a:lstStyle/>
          <a:p>
            <a:r>
              <a:rPr lang="en-US" sz="1600" dirty="0"/>
              <a:t>Fair Process: Managing in the Knowledge Economy: Chan Kim and Renee </a:t>
            </a:r>
            <a:r>
              <a:rPr lang="en-US" sz="1600" dirty="0" err="1"/>
              <a:t>Maugorgne</a:t>
            </a:r>
            <a:r>
              <a:rPr lang="en-US" sz="1600" dirty="0"/>
              <a:t>, Harvard Business Review January 2003.</a:t>
            </a:r>
          </a:p>
        </p:txBody>
      </p:sp>
      <p:sp>
        <p:nvSpPr>
          <p:cNvPr id="7" name="Footer Placeholder 6">
            <a:extLst>
              <a:ext uri="{FF2B5EF4-FFF2-40B4-BE49-F238E27FC236}">
                <a16:creationId xmlns:a16="http://schemas.microsoft.com/office/drawing/2014/main" id="{CEF41978-EF1F-4977-9344-F1B0F42A39BA}"/>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8" name="Straight Connector 7">
            <a:extLst>
              <a:ext uri="{FF2B5EF4-FFF2-40B4-BE49-F238E27FC236}">
                <a16:creationId xmlns:a16="http://schemas.microsoft.com/office/drawing/2014/main" id="{3EC2105A-14A5-604D-B72D-3F683C780FF4}"/>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14" name="Freeform 13">
            <a:extLst>
              <a:ext uri="{FF2B5EF4-FFF2-40B4-BE49-F238E27FC236}">
                <a16:creationId xmlns:a16="http://schemas.microsoft.com/office/drawing/2014/main" id="{CF881B4F-A79C-8747-8A9B-5B6E820C2A36}"/>
              </a:ext>
            </a:extLst>
          </p:cNvPr>
          <p:cNvSpPr/>
          <p:nvPr/>
        </p:nvSpPr>
        <p:spPr>
          <a:xfrm>
            <a:off x="1117428" y="2139212"/>
            <a:ext cx="1573386" cy="1256758"/>
          </a:xfrm>
          <a:custGeom>
            <a:avLst/>
            <a:gdLst>
              <a:gd name="connsiteX0" fmla="*/ 0 w 1573386"/>
              <a:gd name="connsiteY0" fmla="*/ 376459 h 1882294"/>
              <a:gd name="connsiteX1" fmla="*/ 786693 w 1573386"/>
              <a:gd name="connsiteY1" fmla="*/ 376459 h 1882294"/>
              <a:gd name="connsiteX2" fmla="*/ 786693 w 1573386"/>
              <a:gd name="connsiteY2" fmla="*/ 0 h 1882294"/>
              <a:gd name="connsiteX3" fmla="*/ 1573386 w 1573386"/>
              <a:gd name="connsiteY3" fmla="*/ 941147 h 1882294"/>
              <a:gd name="connsiteX4" fmla="*/ 786693 w 1573386"/>
              <a:gd name="connsiteY4" fmla="*/ 1882294 h 1882294"/>
              <a:gd name="connsiteX5" fmla="*/ 786693 w 1573386"/>
              <a:gd name="connsiteY5" fmla="*/ 1505835 h 1882294"/>
              <a:gd name="connsiteX6" fmla="*/ 0 w 1573386"/>
              <a:gd name="connsiteY6" fmla="*/ 1505835 h 1882294"/>
              <a:gd name="connsiteX7" fmla="*/ 0 w 1573386"/>
              <a:gd name="connsiteY7" fmla="*/ 376459 h 188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386" h="1882294">
                <a:moveTo>
                  <a:pt x="0" y="376459"/>
                </a:moveTo>
                <a:lnTo>
                  <a:pt x="786693" y="376459"/>
                </a:lnTo>
                <a:lnTo>
                  <a:pt x="786693" y="0"/>
                </a:lnTo>
                <a:lnTo>
                  <a:pt x="1573386" y="941147"/>
                </a:lnTo>
                <a:lnTo>
                  <a:pt x="786693" y="1882294"/>
                </a:lnTo>
                <a:lnTo>
                  <a:pt x="786693" y="1505835"/>
                </a:lnTo>
                <a:lnTo>
                  <a:pt x="0" y="1505835"/>
                </a:lnTo>
                <a:lnTo>
                  <a:pt x="0" y="376459"/>
                </a:lnTo>
                <a:close/>
              </a:path>
            </a:pathLst>
          </a:custGeom>
        </p:spPr>
        <p:style>
          <a:lnRef idx="3">
            <a:schemeClr val="lt1"/>
          </a:lnRef>
          <a:fillRef idx="1">
            <a:schemeClr val="dk1"/>
          </a:fillRef>
          <a:effectRef idx="1">
            <a:schemeClr val="dk1"/>
          </a:effectRef>
          <a:fontRef idx="minor">
            <a:schemeClr val="lt1"/>
          </a:fontRef>
        </p:style>
        <p:txBody>
          <a:bodyPr spcFirstLastPara="0" vert="horz" wrap="square" lIns="0" tIns="376459" rIns="472016" bIns="376459" numCol="1" spcCol="1270" anchor="ctr" anchorCtr="0">
            <a:noAutofit/>
          </a:bodyPr>
          <a:lstStyle/>
          <a:p>
            <a:pPr marL="0" lvl="0" indent="0" algn="ctr" defTabSz="711200">
              <a:lnSpc>
                <a:spcPct val="90000"/>
              </a:lnSpc>
              <a:spcBef>
                <a:spcPct val="0"/>
              </a:spcBef>
              <a:spcAft>
                <a:spcPct val="35000"/>
              </a:spcAft>
              <a:buNone/>
            </a:pPr>
            <a:r>
              <a:rPr lang="en-US" sz="2400" kern="1200" dirty="0"/>
              <a:t>WHICH</a:t>
            </a:r>
          </a:p>
        </p:txBody>
      </p:sp>
      <p:sp>
        <p:nvSpPr>
          <p:cNvPr id="18" name="Freeform 17">
            <a:extLst>
              <a:ext uri="{FF2B5EF4-FFF2-40B4-BE49-F238E27FC236}">
                <a16:creationId xmlns:a16="http://schemas.microsoft.com/office/drawing/2014/main" id="{F381CAFE-66E9-FC46-B546-D64996887D1C}"/>
              </a:ext>
            </a:extLst>
          </p:cNvPr>
          <p:cNvSpPr/>
          <p:nvPr/>
        </p:nvSpPr>
        <p:spPr>
          <a:xfrm>
            <a:off x="3570996" y="3395970"/>
            <a:ext cx="1573386" cy="1377338"/>
          </a:xfrm>
          <a:custGeom>
            <a:avLst/>
            <a:gdLst>
              <a:gd name="connsiteX0" fmla="*/ 0 w 1573386"/>
              <a:gd name="connsiteY0" fmla="*/ 376459 h 1882294"/>
              <a:gd name="connsiteX1" fmla="*/ 786693 w 1573386"/>
              <a:gd name="connsiteY1" fmla="*/ 376459 h 1882294"/>
              <a:gd name="connsiteX2" fmla="*/ 786693 w 1573386"/>
              <a:gd name="connsiteY2" fmla="*/ 0 h 1882294"/>
              <a:gd name="connsiteX3" fmla="*/ 1573386 w 1573386"/>
              <a:gd name="connsiteY3" fmla="*/ 941147 h 1882294"/>
              <a:gd name="connsiteX4" fmla="*/ 786693 w 1573386"/>
              <a:gd name="connsiteY4" fmla="*/ 1882294 h 1882294"/>
              <a:gd name="connsiteX5" fmla="*/ 786693 w 1573386"/>
              <a:gd name="connsiteY5" fmla="*/ 1505835 h 1882294"/>
              <a:gd name="connsiteX6" fmla="*/ 0 w 1573386"/>
              <a:gd name="connsiteY6" fmla="*/ 1505835 h 1882294"/>
              <a:gd name="connsiteX7" fmla="*/ 0 w 1573386"/>
              <a:gd name="connsiteY7" fmla="*/ 376459 h 188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3386" h="1882294">
                <a:moveTo>
                  <a:pt x="0" y="376459"/>
                </a:moveTo>
                <a:lnTo>
                  <a:pt x="786693" y="376459"/>
                </a:lnTo>
                <a:lnTo>
                  <a:pt x="786693" y="0"/>
                </a:lnTo>
                <a:lnTo>
                  <a:pt x="1573386" y="941147"/>
                </a:lnTo>
                <a:lnTo>
                  <a:pt x="786693" y="1882294"/>
                </a:lnTo>
                <a:lnTo>
                  <a:pt x="786693" y="1505835"/>
                </a:lnTo>
                <a:lnTo>
                  <a:pt x="0" y="1505835"/>
                </a:lnTo>
                <a:lnTo>
                  <a:pt x="0" y="376459"/>
                </a:lnTo>
                <a:close/>
              </a:path>
            </a:pathLst>
          </a:custGeom>
        </p:spPr>
        <p:style>
          <a:lnRef idx="3">
            <a:schemeClr val="lt1"/>
          </a:lnRef>
          <a:fillRef idx="1">
            <a:schemeClr val="dk1"/>
          </a:fillRef>
          <a:effectRef idx="1">
            <a:schemeClr val="dk1"/>
          </a:effectRef>
          <a:fontRef idx="minor">
            <a:schemeClr val="lt1"/>
          </a:fontRef>
        </p:style>
        <p:txBody>
          <a:bodyPr spcFirstLastPara="0" vert="horz" wrap="square" lIns="0" tIns="376459" rIns="472016" bIns="376459" numCol="1" spcCol="1270" anchor="ctr" anchorCtr="0">
            <a:noAutofit/>
          </a:bodyPr>
          <a:lstStyle/>
          <a:p>
            <a:pPr marL="0" lvl="0" indent="0" algn="ctr" defTabSz="711200">
              <a:lnSpc>
                <a:spcPct val="90000"/>
              </a:lnSpc>
              <a:spcBef>
                <a:spcPct val="0"/>
              </a:spcBef>
              <a:spcAft>
                <a:spcPct val="35000"/>
              </a:spcAft>
              <a:buNone/>
            </a:pPr>
            <a:r>
              <a:rPr lang="en-US" sz="2400" kern="1200" dirty="0"/>
              <a:t>WHICH</a:t>
            </a:r>
          </a:p>
        </p:txBody>
      </p:sp>
      <p:sp>
        <p:nvSpPr>
          <p:cNvPr id="19" name="TextBox 18">
            <a:extLst>
              <a:ext uri="{FF2B5EF4-FFF2-40B4-BE49-F238E27FC236}">
                <a16:creationId xmlns:a16="http://schemas.microsoft.com/office/drawing/2014/main" id="{41E1913B-AB06-5740-9FF2-7F810B542F5F}"/>
              </a:ext>
            </a:extLst>
          </p:cNvPr>
          <p:cNvSpPr txBox="1"/>
          <p:nvPr/>
        </p:nvSpPr>
        <p:spPr>
          <a:xfrm>
            <a:off x="237246" y="1078849"/>
            <a:ext cx="3333750" cy="954107"/>
          </a:xfrm>
          <a:prstGeom prst="rect">
            <a:avLst/>
          </a:prstGeom>
          <a:noFill/>
        </p:spPr>
        <p:txBody>
          <a:bodyPr wrap="square" rtlCol="0">
            <a:spAutoFit/>
          </a:bodyPr>
          <a:lstStyle/>
          <a:p>
            <a:pPr algn="ctr"/>
            <a:r>
              <a:rPr lang="en-US" sz="2800" dirty="0"/>
              <a:t>Produces voluntary </a:t>
            </a:r>
          </a:p>
          <a:p>
            <a:pPr algn="ctr"/>
            <a:r>
              <a:rPr lang="en-US" sz="2800" dirty="0"/>
              <a:t>co-operation</a:t>
            </a:r>
          </a:p>
        </p:txBody>
      </p:sp>
      <p:sp>
        <p:nvSpPr>
          <p:cNvPr id="20" name="TextBox 19">
            <a:extLst>
              <a:ext uri="{FF2B5EF4-FFF2-40B4-BE49-F238E27FC236}">
                <a16:creationId xmlns:a16="http://schemas.microsoft.com/office/drawing/2014/main" id="{35356A57-CA4F-384B-9E18-1ED39458AE82}"/>
              </a:ext>
            </a:extLst>
          </p:cNvPr>
          <p:cNvSpPr txBox="1"/>
          <p:nvPr/>
        </p:nvSpPr>
        <p:spPr>
          <a:xfrm>
            <a:off x="3124200" y="2188205"/>
            <a:ext cx="2152650" cy="954107"/>
          </a:xfrm>
          <a:prstGeom prst="rect">
            <a:avLst/>
          </a:prstGeom>
          <a:noFill/>
        </p:spPr>
        <p:txBody>
          <a:bodyPr wrap="square" rtlCol="0">
            <a:spAutoFit/>
          </a:bodyPr>
          <a:lstStyle/>
          <a:p>
            <a:pPr algn="ctr"/>
            <a:r>
              <a:rPr lang="en-US" sz="2800" dirty="0"/>
              <a:t>Drives performance</a:t>
            </a:r>
          </a:p>
        </p:txBody>
      </p:sp>
      <p:sp>
        <p:nvSpPr>
          <p:cNvPr id="21" name="TextBox 20">
            <a:extLst>
              <a:ext uri="{FF2B5EF4-FFF2-40B4-BE49-F238E27FC236}">
                <a16:creationId xmlns:a16="http://schemas.microsoft.com/office/drawing/2014/main" id="{2E045932-9E7B-1B4F-823E-02AE133F9D86}"/>
              </a:ext>
            </a:extLst>
          </p:cNvPr>
          <p:cNvSpPr txBox="1"/>
          <p:nvPr/>
        </p:nvSpPr>
        <p:spPr>
          <a:xfrm>
            <a:off x="5430129" y="3169301"/>
            <a:ext cx="3637671" cy="2523768"/>
          </a:xfrm>
          <a:prstGeom prst="rect">
            <a:avLst/>
          </a:prstGeom>
          <a:noFill/>
        </p:spPr>
        <p:txBody>
          <a:bodyPr wrap="square" rtlCol="0">
            <a:spAutoFit/>
          </a:bodyPr>
          <a:lstStyle/>
          <a:p>
            <a:pPr algn="ctr"/>
            <a:r>
              <a:rPr lang="en-US" sz="2800" dirty="0"/>
              <a:t>Leads individuals to go beyond the call of duty by sharing their knowledge and applying creativity</a:t>
            </a:r>
            <a:r>
              <a:rPr lang="en-US" sz="2400" dirty="0"/>
              <a:t>.</a:t>
            </a:r>
          </a:p>
          <a:p>
            <a:endParaRPr lang="en-US" dirty="0"/>
          </a:p>
        </p:txBody>
      </p:sp>
    </p:spTree>
    <p:extLst>
      <p:ext uri="{BB962C8B-B14F-4D97-AF65-F5344CB8AC3E}">
        <p14:creationId xmlns:p14="http://schemas.microsoft.com/office/powerpoint/2010/main" val="47235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932" y="1456665"/>
            <a:ext cx="4400550" cy="857250"/>
          </a:xfrm>
        </p:spPr>
        <p:txBody>
          <a:bodyPr>
            <a:normAutofit/>
          </a:bodyPr>
          <a:lstStyle/>
          <a:p>
            <a:pPr marL="0" indent="0">
              <a:buNone/>
            </a:pPr>
            <a:r>
              <a:rPr lang="en-US" sz="4400" dirty="0"/>
              <a:t>Engagement</a:t>
            </a:r>
          </a:p>
          <a:p>
            <a:pPr marL="0" indent="0">
              <a:buNone/>
            </a:pPr>
            <a:endParaRPr lang="en-US" sz="4400" dirty="0"/>
          </a:p>
        </p:txBody>
      </p:sp>
      <p:sp>
        <p:nvSpPr>
          <p:cNvPr id="2" name="Footer Placeholder 1">
            <a:extLst>
              <a:ext uri="{FF2B5EF4-FFF2-40B4-BE49-F238E27FC236}">
                <a16:creationId xmlns:a16="http://schemas.microsoft.com/office/drawing/2014/main" id="{73EEBD58-7BB8-4407-BB88-6EFA91DBA419}"/>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0EC8901C-1C4F-3941-B557-E6C81ECD4477}"/>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6" name="Title 1">
            <a:extLst>
              <a:ext uri="{FF2B5EF4-FFF2-40B4-BE49-F238E27FC236}">
                <a16:creationId xmlns:a16="http://schemas.microsoft.com/office/drawing/2014/main" id="{BB3FBFD7-133F-E344-9040-E1076B3B03B0}"/>
              </a:ext>
            </a:extLst>
          </p:cNvPr>
          <p:cNvSpPr>
            <a:spLocks noGrp="1"/>
          </p:cNvSpPr>
          <p:nvPr>
            <p:ph type="title"/>
          </p:nvPr>
        </p:nvSpPr>
        <p:spPr>
          <a:xfrm>
            <a:off x="457200" y="0"/>
            <a:ext cx="8610600" cy="1189038"/>
          </a:xfrm>
        </p:spPr>
        <p:txBody>
          <a:bodyPr>
            <a:noAutofit/>
          </a:bodyPr>
          <a:lstStyle/>
          <a:p>
            <a:pPr algn="l"/>
            <a:r>
              <a:rPr lang="en-US" sz="3200" dirty="0"/>
              <a:t>FAIR PROCESS: CORE COMPONENTS</a:t>
            </a:r>
          </a:p>
        </p:txBody>
      </p:sp>
      <p:pic>
        <p:nvPicPr>
          <p:cNvPr id="8" name="Picture 7">
            <a:extLst>
              <a:ext uri="{FF2B5EF4-FFF2-40B4-BE49-F238E27FC236}">
                <a16:creationId xmlns:a16="http://schemas.microsoft.com/office/drawing/2014/main" id="{4FF4A846-C059-D644-A89D-CEBEDF73083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8873" y1="56481" x2="28873" y2="56481"/>
                        <a14:foregroundMark x1="15775" y1="42593" x2="20845" y2="61111"/>
                      </a14:backgroundRemoval>
                    </a14:imgEffect>
                  </a14:imgLayer>
                </a14:imgProps>
              </a:ext>
            </a:extLst>
          </a:blip>
          <a:stretch>
            <a:fillRect/>
          </a:stretch>
        </p:blipFill>
        <p:spPr>
          <a:xfrm>
            <a:off x="6229349" y="1055398"/>
            <a:ext cx="1826085" cy="1666624"/>
          </a:xfrm>
          <a:prstGeom prst="rect">
            <a:avLst/>
          </a:prstGeom>
        </p:spPr>
      </p:pic>
      <p:sp>
        <p:nvSpPr>
          <p:cNvPr id="9" name="TextBox 8">
            <a:extLst>
              <a:ext uri="{FF2B5EF4-FFF2-40B4-BE49-F238E27FC236}">
                <a16:creationId xmlns:a16="http://schemas.microsoft.com/office/drawing/2014/main" id="{50CD8911-2972-E046-9751-ECC44E3C33BA}"/>
              </a:ext>
            </a:extLst>
          </p:cNvPr>
          <p:cNvSpPr txBox="1"/>
          <p:nvPr/>
        </p:nvSpPr>
        <p:spPr>
          <a:xfrm>
            <a:off x="319932" y="3245869"/>
            <a:ext cx="2933699" cy="1323439"/>
          </a:xfrm>
          <a:prstGeom prst="rect">
            <a:avLst/>
          </a:prstGeom>
          <a:noFill/>
        </p:spPr>
        <p:txBody>
          <a:bodyPr wrap="square" rtlCol="0">
            <a:spAutoFit/>
          </a:bodyPr>
          <a:lstStyle/>
          <a:p>
            <a:r>
              <a:rPr lang="en-US" sz="4400" dirty="0"/>
              <a:t>Explanation</a:t>
            </a:r>
          </a:p>
          <a:p>
            <a:endParaRPr lang="en-US" dirty="0"/>
          </a:p>
          <a:p>
            <a:r>
              <a:rPr lang="en-US" dirty="0"/>
              <a:t>                          </a:t>
            </a:r>
          </a:p>
        </p:txBody>
      </p:sp>
      <p:sp>
        <p:nvSpPr>
          <p:cNvPr id="10" name="TextBox 9">
            <a:extLst>
              <a:ext uri="{FF2B5EF4-FFF2-40B4-BE49-F238E27FC236}">
                <a16:creationId xmlns:a16="http://schemas.microsoft.com/office/drawing/2014/main" id="{A8F57979-19CB-3848-9E5F-7E0CEADCCE71}"/>
              </a:ext>
            </a:extLst>
          </p:cNvPr>
          <p:cNvSpPr txBox="1"/>
          <p:nvPr/>
        </p:nvSpPr>
        <p:spPr>
          <a:xfrm>
            <a:off x="319932" y="5017343"/>
            <a:ext cx="4610100" cy="1046440"/>
          </a:xfrm>
          <a:prstGeom prst="rect">
            <a:avLst/>
          </a:prstGeom>
          <a:noFill/>
        </p:spPr>
        <p:txBody>
          <a:bodyPr wrap="square" rtlCol="0">
            <a:spAutoFit/>
          </a:bodyPr>
          <a:lstStyle/>
          <a:p>
            <a:r>
              <a:rPr lang="en-US" sz="4400" dirty="0"/>
              <a:t>Expectation Clarity</a:t>
            </a:r>
          </a:p>
          <a:p>
            <a:endParaRPr lang="en-US" dirty="0"/>
          </a:p>
        </p:txBody>
      </p:sp>
      <p:pic>
        <p:nvPicPr>
          <p:cNvPr id="12" name="Picture 11">
            <a:extLst>
              <a:ext uri="{FF2B5EF4-FFF2-40B4-BE49-F238E27FC236}">
                <a16:creationId xmlns:a16="http://schemas.microsoft.com/office/drawing/2014/main" id="{61FE0B3B-5CB7-1D4B-A5ED-4B6520AE2FC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5073" y1="40984" x2="35073" y2="40984"/>
                        <a14:foregroundMark x1="56189" y1="15984" x2="56189" y2="15984"/>
                        <a14:foregroundMark x1="66748" y1="37705" x2="66748" y2="37705"/>
                        <a14:foregroundMark x1="67476" y1="69672" x2="67476" y2="69672"/>
                        <a14:foregroundMark x1="48908" y1="80328" x2="48908" y2="80328"/>
                      </a14:backgroundRemoval>
                    </a14:imgEffect>
                  </a14:imgLayer>
                </a14:imgProps>
              </a:ext>
            </a:extLst>
          </a:blip>
          <a:stretch>
            <a:fillRect/>
          </a:stretch>
        </p:blipFill>
        <p:spPr>
          <a:xfrm>
            <a:off x="6190341" y="2774206"/>
            <a:ext cx="2020716" cy="1795102"/>
          </a:xfrm>
          <a:prstGeom prst="rect">
            <a:avLst/>
          </a:prstGeom>
        </p:spPr>
      </p:pic>
      <p:sp>
        <p:nvSpPr>
          <p:cNvPr id="13" name="TextBox 12">
            <a:extLst>
              <a:ext uri="{FF2B5EF4-FFF2-40B4-BE49-F238E27FC236}">
                <a16:creationId xmlns:a16="http://schemas.microsoft.com/office/drawing/2014/main" id="{0F6F77AC-55B8-4149-B86C-DF5AE16595C6}"/>
              </a:ext>
            </a:extLst>
          </p:cNvPr>
          <p:cNvSpPr txBox="1"/>
          <p:nvPr/>
        </p:nvSpPr>
        <p:spPr>
          <a:xfrm>
            <a:off x="8153400" y="6305977"/>
            <a:ext cx="2604247" cy="415498"/>
          </a:xfrm>
          <a:prstGeom prst="rect">
            <a:avLst/>
          </a:prstGeom>
          <a:noFill/>
        </p:spPr>
        <p:txBody>
          <a:bodyPr wrap="square" rtlCol="0">
            <a:spAutoFit/>
          </a:bodyPr>
          <a:lstStyle/>
          <a:p>
            <a:r>
              <a:rPr lang="en-US" sz="700" dirty="0"/>
              <a:t>By </a:t>
            </a:r>
            <a:r>
              <a:rPr lang="en-US" sz="700" dirty="0">
                <a:hlinkClick r:id="rId7"/>
              </a:rPr>
              <a:t>HeadsOfBirds</a:t>
            </a:r>
            <a:r>
              <a:rPr lang="en-US" sz="700" dirty="0"/>
              <a:t>, JP </a:t>
            </a:r>
          </a:p>
          <a:p>
            <a:r>
              <a:rPr lang="en-US" sz="700" dirty="0"/>
              <a:t>By </a:t>
            </a:r>
            <a:r>
              <a:rPr lang="en-US" sz="700" dirty="0">
                <a:hlinkClick r:id="rId8"/>
              </a:rPr>
              <a:t>Adrien Coquet</a:t>
            </a:r>
            <a:r>
              <a:rPr lang="en-US" sz="700" dirty="0"/>
              <a:t>, FR </a:t>
            </a:r>
          </a:p>
          <a:p>
            <a:r>
              <a:rPr lang="en-US" sz="700" dirty="0"/>
              <a:t>By </a:t>
            </a:r>
            <a:r>
              <a:rPr lang="en-US" sz="700" dirty="0">
                <a:hlinkClick r:id="rId9"/>
              </a:rPr>
              <a:t>icon 54</a:t>
            </a:r>
            <a:r>
              <a:rPr lang="en-US" sz="700" dirty="0"/>
              <a:t> </a:t>
            </a:r>
          </a:p>
        </p:txBody>
      </p:sp>
      <p:pic>
        <p:nvPicPr>
          <p:cNvPr id="15" name="Picture 14">
            <a:extLst>
              <a:ext uri="{FF2B5EF4-FFF2-40B4-BE49-F238E27FC236}">
                <a16:creationId xmlns:a16="http://schemas.microsoft.com/office/drawing/2014/main" id="{D78EAA67-9539-274C-85D4-9510A29C835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24603" y1="34091" x2="24603" y2="34091"/>
                        <a14:foregroundMark x1="36905" y1="23182" x2="36905" y2="23182"/>
                        <a14:foregroundMark x1="51587" y1="15909" x2="51587" y2="15909"/>
                        <a14:foregroundMark x1="68651" y1="19545" x2="68651" y2="19545"/>
                        <a14:foregroundMark x1="80556" y1="32727" x2="80556" y2="32727"/>
                        <a14:foregroundMark x1="84921" y1="50455" x2="84921" y2="50455"/>
                        <a14:foregroundMark x1="80952" y1="71364" x2="80952" y2="71364"/>
                        <a14:foregroundMark x1="67460" y1="83182" x2="67460" y2="83182"/>
                        <a14:foregroundMark x1="50794" y1="86364" x2="50794" y2="86364"/>
                        <a14:foregroundMark x1="35317" y1="83636" x2="35317" y2="83636"/>
                        <a14:foregroundMark x1="25794" y1="69545" x2="25794" y2="69545"/>
                        <a14:foregroundMark x1="19444" y1="51364" x2="19444" y2="51364"/>
                      </a14:backgroundRemoval>
                    </a14:imgEffect>
                  </a14:imgLayer>
                </a14:imgProps>
              </a:ext>
            </a:extLst>
          </a:blip>
          <a:stretch>
            <a:fillRect/>
          </a:stretch>
        </p:blipFill>
        <p:spPr>
          <a:xfrm>
            <a:off x="6190341" y="4569308"/>
            <a:ext cx="1815738" cy="1585168"/>
          </a:xfrm>
          <a:prstGeom prst="rect">
            <a:avLst/>
          </a:prstGeom>
        </p:spPr>
      </p:pic>
    </p:spTree>
    <p:extLst>
      <p:ext uri="{BB962C8B-B14F-4D97-AF65-F5344CB8AC3E}">
        <p14:creationId xmlns:p14="http://schemas.microsoft.com/office/powerpoint/2010/main" val="4020093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095" y="1437928"/>
            <a:ext cx="4400550" cy="857250"/>
          </a:xfrm>
        </p:spPr>
        <p:txBody>
          <a:bodyPr>
            <a:normAutofit/>
          </a:bodyPr>
          <a:lstStyle/>
          <a:p>
            <a:pPr marL="0" indent="0">
              <a:buNone/>
            </a:pPr>
            <a:r>
              <a:rPr lang="en-US" sz="4400" dirty="0"/>
              <a:t>Engagement</a:t>
            </a:r>
          </a:p>
          <a:p>
            <a:pPr marL="0" indent="0">
              <a:buNone/>
            </a:pPr>
            <a:endParaRPr lang="en-US" sz="4400" dirty="0"/>
          </a:p>
        </p:txBody>
      </p:sp>
      <p:sp>
        <p:nvSpPr>
          <p:cNvPr id="2" name="Footer Placeholder 1">
            <a:extLst>
              <a:ext uri="{FF2B5EF4-FFF2-40B4-BE49-F238E27FC236}">
                <a16:creationId xmlns:a16="http://schemas.microsoft.com/office/drawing/2014/main" id="{73EEBD58-7BB8-4407-BB88-6EFA91DBA419}"/>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0EC8901C-1C4F-3941-B557-E6C81ECD4477}"/>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6" name="Title 1">
            <a:extLst>
              <a:ext uri="{FF2B5EF4-FFF2-40B4-BE49-F238E27FC236}">
                <a16:creationId xmlns:a16="http://schemas.microsoft.com/office/drawing/2014/main" id="{BB3FBFD7-133F-E344-9040-E1076B3B03B0}"/>
              </a:ext>
            </a:extLst>
          </p:cNvPr>
          <p:cNvSpPr>
            <a:spLocks noGrp="1"/>
          </p:cNvSpPr>
          <p:nvPr>
            <p:ph type="title"/>
          </p:nvPr>
        </p:nvSpPr>
        <p:spPr>
          <a:xfrm>
            <a:off x="457200" y="0"/>
            <a:ext cx="8610600" cy="1189038"/>
          </a:xfrm>
        </p:spPr>
        <p:txBody>
          <a:bodyPr>
            <a:noAutofit/>
          </a:bodyPr>
          <a:lstStyle/>
          <a:p>
            <a:pPr algn="l"/>
            <a:r>
              <a:rPr lang="en-US" sz="3200" dirty="0"/>
              <a:t>FAIR PROCESS: CORE COMPONENTS</a:t>
            </a:r>
          </a:p>
        </p:txBody>
      </p:sp>
      <p:pic>
        <p:nvPicPr>
          <p:cNvPr id="8" name="Picture 7">
            <a:extLst>
              <a:ext uri="{FF2B5EF4-FFF2-40B4-BE49-F238E27FC236}">
                <a16:creationId xmlns:a16="http://schemas.microsoft.com/office/drawing/2014/main" id="{4FF4A846-C059-D644-A89D-CEBEDF73083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8873" y1="56481" x2="28873" y2="56481"/>
                        <a14:foregroundMark x1="15775" y1="42593" x2="20845" y2="61111"/>
                      </a14:backgroundRemoval>
                    </a14:imgEffect>
                  </a14:imgLayer>
                </a14:imgProps>
              </a:ext>
            </a:extLst>
          </a:blip>
          <a:stretch>
            <a:fillRect/>
          </a:stretch>
        </p:blipFill>
        <p:spPr>
          <a:xfrm>
            <a:off x="6229349" y="1055398"/>
            <a:ext cx="1826085" cy="1666624"/>
          </a:xfrm>
          <a:prstGeom prst="rect">
            <a:avLst/>
          </a:prstGeom>
        </p:spPr>
      </p:pic>
      <p:sp>
        <p:nvSpPr>
          <p:cNvPr id="4" name="TextBox 3">
            <a:extLst>
              <a:ext uri="{FF2B5EF4-FFF2-40B4-BE49-F238E27FC236}">
                <a16:creationId xmlns:a16="http://schemas.microsoft.com/office/drawing/2014/main" id="{53BA5E37-7AEB-354F-927B-60D25104C62E}"/>
              </a:ext>
            </a:extLst>
          </p:cNvPr>
          <p:cNvSpPr txBox="1"/>
          <p:nvPr/>
        </p:nvSpPr>
        <p:spPr>
          <a:xfrm>
            <a:off x="981075" y="2970912"/>
            <a:ext cx="7181850" cy="1661993"/>
          </a:xfrm>
          <a:prstGeom prst="rect">
            <a:avLst/>
          </a:prstGeom>
          <a:noFill/>
        </p:spPr>
        <p:txBody>
          <a:bodyPr wrap="square" rtlCol="0">
            <a:spAutoFit/>
          </a:bodyPr>
          <a:lstStyle/>
          <a:p>
            <a:pPr algn="ctr"/>
            <a:r>
              <a:rPr lang="en-US" sz="2800" dirty="0"/>
              <a:t>Involving individuals in decisions that affect them by asking for </a:t>
            </a:r>
            <a:r>
              <a:rPr lang="en-US" sz="2800" b="1" dirty="0"/>
              <a:t>their input </a:t>
            </a:r>
            <a:r>
              <a:rPr lang="en-US" sz="2800" dirty="0"/>
              <a:t>and </a:t>
            </a:r>
            <a:r>
              <a:rPr lang="en-US" sz="2800" b="1" dirty="0"/>
              <a:t>allowing them to refute</a:t>
            </a:r>
            <a:r>
              <a:rPr lang="en-US" sz="2800" dirty="0"/>
              <a:t> the merit of one another’s ideas.</a:t>
            </a:r>
          </a:p>
          <a:p>
            <a:endParaRPr lang="en-US" dirty="0"/>
          </a:p>
        </p:txBody>
      </p:sp>
    </p:spTree>
    <p:extLst>
      <p:ext uri="{BB962C8B-B14F-4D97-AF65-F5344CB8AC3E}">
        <p14:creationId xmlns:p14="http://schemas.microsoft.com/office/powerpoint/2010/main" val="54376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EEBD58-7BB8-4407-BB88-6EFA91DBA419}"/>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0EC8901C-1C4F-3941-B557-E6C81ECD4477}"/>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6" name="Title 1">
            <a:extLst>
              <a:ext uri="{FF2B5EF4-FFF2-40B4-BE49-F238E27FC236}">
                <a16:creationId xmlns:a16="http://schemas.microsoft.com/office/drawing/2014/main" id="{BB3FBFD7-133F-E344-9040-E1076B3B03B0}"/>
              </a:ext>
            </a:extLst>
          </p:cNvPr>
          <p:cNvSpPr>
            <a:spLocks noGrp="1"/>
          </p:cNvSpPr>
          <p:nvPr>
            <p:ph type="title"/>
          </p:nvPr>
        </p:nvSpPr>
        <p:spPr>
          <a:xfrm>
            <a:off x="457200" y="0"/>
            <a:ext cx="8610600" cy="1189038"/>
          </a:xfrm>
        </p:spPr>
        <p:txBody>
          <a:bodyPr>
            <a:noAutofit/>
          </a:bodyPr>
          <a:lstStyle/>
          <a:p>
            <a:pPr algn="l"/>
            <a:r>
              <a:rPr lang="en-US" sz="3200" dirty="0"/>
              <a:t>FAIR PROCESS: CORE COMPONENTS</a:t>
            </a:r>
          </a:p>
        </p:txBody>
      </p:sp>
      <p:sp>
        <p:nvSpPr>
          <p:cNvPr id="9" name="TextBox 8">
            <a:extLst>
              <a:ext uri="{FF2B5EF4-FFF2-40B4-BE49-F238E27FC236}">
                <a16:creationId xmlns:a16="http://schemas.microsoft.com/office/drawing/2014/main" id="{50CD8911-2972-E046-9751-ECC44E3C33BA}"/>
              </a:ext>
            </a:extLst>
          </p:cNvPr>
          <p:cNvSpPr txBox="1"/>
          <p:nvPr/>
        </p:nvSpPr>
        <p:spPr>
          <a:xfrm>
            <a:off x="457200" y="1637770"/>
            <a:ext cx="2933699" cy="1323439"/>
          </a:xfrm>
          <a:prstGeom prst="rect">
            <a:avLst/>
          </a:prstGeom>
          <a:noFill/>
        </p:spPr>
        <p:txBody>
          <a:bodyPr wrap="square" rtlCol="0">
            <a:spAutoFit/>
          </a:bodyPr>
          <a:lstStyle/>
          <a:p>
            <a:r>
              <a:rPr lang="en-US" sz="4400" dirty="0"/>
              <a:t>Explanation</a:t>
            </a:r>
          </a:p>
          <a:p>
            <a:endParaRPr lang="en-US" dirty="0"/>
          </a:p>
          <a:p>
            <a:r>
              <a:rPr lang="en-US" dirty="0"/>
              <a:t>                          </a:t>
            </a:r>
          </a:p>
        </p:txBody>
      </p:sp>
      <p:pic>
        <p:nvPicPr>
          <p:cNvPr id="12" name="Picture 11">
            <a:extLst>
              <a:ext uri="{FF2B5EF4-FFF2-40B4-BE49-F238E27FC236}">
                <a16:creationId xmlns:a16="http://schemas.microsoft.com/office/drawing/2014/main" id="{61FE0B3B-5CB7-1D4B-A5ED-4B6520AE2FC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5073" y1="40984" x2="35073" y2="40984"/>
                        <a14:foregroundMark x1="56189" y1="15984" x2="56189" y2="15984"/>
                        <a14:foregroundMark x1="66748" y1="37705" x2="66748" y2="37705"/>
                        <a14:foregroundMark x1="67476" y1="69672" x2="67476" y2="69672"/>
                        <a14:foregroundMark x1="48908" y1="80328" x2="48908" y2="80328"/>
                      </a14:backgroundRemoval>
                    </a14:imgEffect>
                  </a14:imgLayer>
                </a14:imgProps>
              </a:ext>
            </a:extLst>
          </a:blip>
          <a:stretch>
            <a:fillRect/>
          </a:stretch>
        </p:blipFill>
        <p:spPr>
          <a:xfrm>
            <a:off x="5752191" y="1189038"/>
            <a:ext cx="2020716" cy="1795102"/>
          </a:xfrm>
          <a:prstGeom prst="rect">
            <a:avLst/>
          </a:prstGeom>
        </p:spPr>
      </p:pic>
      <p:sp>
        <p:nvSpPr>
          <p:cNvPr id="11" name="TextBox 10">
            <a:extLst>
              <a:ext uri="{FF2B5EF4-FFF2-40B4-BE49-F238E27FC236}">
                <a16:creationId xmlns:a16="http://schemas.microsoft.com/office/drawing/2014/main" id="{CA05808D-CC68-4F4F-9592-9871F1E0DBDC}"/>
              </a:ext>
            </a:extLst>
          </p:cNvPr>
          <p:cNvSpPr txBox="1"/>
          <p:nvPr/>
        </p:nvSpPr>
        <p:spPr>
          <a:xfrm>
            <a:off x="1219200" y="3432872"/>
            <a:ext cx="6934200" cy="1815882"/>
          </a:xfrm>
          <a:prstGeom prst="rect">
            <a:avLst/>
          </a:prstGeom>
          <a:noFill/>
        </p:spPr>
        <p:txBody>
          <a:bodyPr wrap="square" rtlCol="0">
            <a:spAutoFit/>
          </a:bodyPr>
          <a:lstStyle/>
          <a:p>
            <a:pPr algn="ctr"/>
            <a:r>
              <a:rPr lang="en-US" sz="2800" b="1" dirty="0"/>
              <a:t>Everyone involved and affected</a:t>
            </a:r>
            <a:r>
              <a:rPr lang="en-US" sz="2800" dirty="0"/>
              <a:t> should understand why final decisions are made as they are. Creates powerful feedback loop that enhances learning.</a:t>
            </a:r>
          </a:p>
        </p:txBody>
      </p:sp>
    </p:spTree>
    <p:extLst>
      <p:ext uri="{BB962C8B-B14F-4D97-AF65-F5344CB8AC3E}">
        <p14:creationId xmlns:p14="http://schemas.microsoft.com/office/powerpoint/2010/main" val="734826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EEBD58-7BB8-4407-BB88-6EFA91DBA419}"/>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0EC8901C-1C4F-3941-B557-E6C81ECD4477}"/>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6" name="Title 1">
            <a:extLst>
              <a:ext uri="{FF2B5EF4-FFF2-40B4-BE49-F238E27FC236}">
                <a16:creationId xmlns:a16="http://schemas.microsoft.com/office/drawing/2014/main" id="{BB3FBFD7-133F-E344-9040-E1076B3B03B0}"/>
              </a:ext>
            </a:extLst>
          </p:cNvPr>
          <p:cNvSpPr>
            <a:spLocks noGrp="1"/>
          </p:cNvSpPr>
          <p:nvPr>
            <p:ph type="title"/>
          </p:nvPr>
        </p:nvSpPr>
        <p:spPr>
          <a:xfrm>
            <a:off x="457200" y="0"/>
            <a:ext cx="8610600" cy="1189038"/>
          </a:xfrm>
        </p:spPr>
        <p:txBody>
          <a:bodyPr>
            <a:noAutofit/>
          </a:bodyPr>
          <a:lstStyle/>
          <a:p>
            <a:pPr algn="l"/>
            <a:r>
              <a:rPr lang="en-US" sz="3200" dirty="0"/>
              <a:t>FAIR PROCESS: CORE COMPONENTS</a:t>
            </a:r>
          </a:p>
        </p:txBody>
      </p:sp>
      <p:sp>
        <p:nvSpPr>
          <p:cNvPr id="10" name="TextBox 9">
            <a:extLst>
              <a:ext uri="{FF2B5EF4-FFF2-40B4-BE49-F238E27FC236}">
                <a16:creationId xmlns:a16="http://schemas.microsoft.com/office/drawing/2014/main" id="{A8F57979-19CB-3848-9E5F-7E0CEADCCE71}"/>
              </a:ext>
            </a:extLst>
          </p:cNvPr>
          <p:cNvSpPr txBox="1"/>
          <p:nvPr/>
        </p:nvSpPr>
        <p:spPr>
          <a:xfrm>
            <a:off x="457200" y="1458402"/>
            <a:ext cx="4610100" cy="1046440"/>
          </a:xfrm>
          <a:prstGeom prst="rect">
            <a:avLst/>
          </a:prstGeom>
          <a:noFill/>
        </p:spPr>
        <p:txBody>
          <a:bodyPr wrap="square" rtlCol="0">
            <a:spAutoFit/>
          </a:bodyPr>
          <a:lstStyle/>
          <a:p>
            <a:r>
              <a:rPr lang="en-US" sz="4400" dirty="0"/>
              <a:t>Expectation Clarity</a:t>
            </a:r>
          </a:p>
          <a:p>
            <a:endParaRPr lang="en-US" dirty="0"/>
          </a:p>
        </p:txBody>
      </p:sp>
      <p:pic>
        <p:nvPicPr>
          <p:cNvPr id="15" name="Picture 14">
            <a:extLst>
              <a:ext uri="{FF2B5EF4-FFF2-40B4-BE49-F238E27FC236}">
                <a16:creationId xmlns:a16="http://schemas.microsoft.com/office/drawing/2014/main" id="{D78EAA67-9539-274C-85D4-9510A29C835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4603" y1="34091" x2="24603" y2="34091"/>
                        <a14:foregroundMark x1="36905" y1="23182" x2="36905" y2="23182"/>
                        <a14:foregroundMark x1="51587" y1="15909" x2="51587" y2="15909"/>
                        <a14:foregroundMark x1="68651" y1="19545" x2="68651" y2="19545"/>
                        <a14:foregroundMark x1="80556" y1="32727" x2="80556" y2="32727"/>
                        <a14:foregroundMark x1="84921" y1="50455" x2="84921" y2="50455"/>
                        <a14:foregroundMark x1="80952" y1="71364" x2="80952" y2="71364"/>
                        <a14:foregroundMark x1="67460" y1="83182" x2="67460" y2="83182"/>
                        <a14:foregroundMark x1="50794" y1="86364" x2="50794" y2="86364"/>
                        <a14:foregroundMark x1="35317" y1="83636" x2="35317" y2="83636"/>
                        <a14:foregroundMark x1="25794" y1="69545" x2="25794" y2="69545"/>
                        <a14:foregroundMark x1="19444" y1="51364" x2="19444" y2="51364"/>
                      </a14:backgroundRemoval>
                    </a14:imgEffect>
                  </a14:imgLayer>
                </a14:imgProps>
              </a:ext>
            </a:extLst>
          </a:blip>
          <a:stretch>
            <a:fillRect/>
          </a:stretch>
        </p:blipFill>
        <p:spPr>
          <a:xfrm>
            <a:off x="6337662" y="1189038"/>
            <a:ext cx="1815738" cy="1585168"/>
          </a:xfrm>
          <a:prstGeom prst="rect">
            <a:avLst/>
          </a:prstGeom>
        </p:spPr>
      </p:pic>
      <p:sp>
        <p:nvSpPr>
          <p:cNvPr id="11" name="TextBox 10">
            <a:extLst>
              <a:ext uri="{FF2B5EF4-FFF2-40B4-BE49-F238E27FC236}">
                <a16:creationId xmlns:a16="http://schemas.microsoft.com/office/drawing/2014/main" id="{975BD5B8-0DAB-6D41-A4B0-AD198192F7EC}"/>
              </a:ext>
            </a:extLst>
          </p:cNvPr>
          <p:cNvSpPr txBox="1"/>
          <p:nvPr/>
        </p:nvSpPr>
        <p:spPr>
          <a:xfrm>
            <a:off x="971550" y="3314964"/>
            <a:ext cx="7181850" cy="1384995"/>
          </a:xfrm>
          <a:prstGeom prst="rect">
            <a:avLst/>
          </a:prstGeom>
          <a:noFill/>
        </p:spPr>
        <p:txBody>
          <a:bodyPr wrap="square" rtlCol="0">
            <a:spAutoFit/>
          </a:bodyPr>
          <a:lstStyle/>
          <a:p>
            <a:pPr algn="ctr"/>
            <a:r>
              <a:rPr lang="en-US" sz="2800" dirty="0"/>
              <a:t>Once decisions are made, new rules are </a:t>
            </a:r>
            <a:r>
              <a:rPr lang="en-US" sz="2800" b="1" dirty="0"/>
              <a:t>clearly stated</a:t>
            </a:r>
            <a:r>
              <a:rPr lang="en-US" sz="2800" dirty="0"/>
              <a:t>, so that everyone understands the new boundaries and consequences of failure.</a:t>
            </a:r>
          </a:p>
        </p:txBody>
      </p:sp>
    </p:spTree>
    <p:extLst>
      <p:ext uri="{BB962C8B-B14F-4D97-AF65-F5344CB8AC3E}">
        <p14:creationId xmlns:p14="http://schemas.microsoft.com/office/powerpoint/2010/main" val="3015524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328" y="1159100"/>
            <a:ext cx="8416343" cy="4997002"/>
          </a:xfrm>
        </p:spPr>
        <p:txBody>
          <a:bodyPr>
            <a:normAutofit fontScale="92500" lnSpcReduction="20000"/>
          </a:bodyPr>
          <a:lstStyle/>
          <a:p>
            <a:pPr marL="0" indent="0">
              <a:buNone/>
            </a:pPr>
            <a:r>
              <a:rPr lang="en-US" sz="3500" b="1" dirty="0"/>
              <a:t>Fair Process </a:t>
            </a:r>
            <a:r>
              <a:rPr lang="en-US" dirty="0"/>
              <a:t>is about interacting </a:t>
            </a:r>
            <a:r>
              <a:rPr lang="en-US" i="1" dirty="0">
                <a:solidFill>
                  <a:schemeClr val="tx2"/>
                </a:solidFill>
              </a:rPr>
              <a:t>WITH</a:t>
            </a:r>
            <a:r>
              <a:rPr lang="en-US" dirty="0"/>
              <a:t> others and allowing them to the space to be heard and treated with </a:t>
            </a:r>
            <a:r>
              <a:rPr lang="en-US" i="1" dirty="0">
                <a:solidFill>
                  <a:schemeClr val="tx2"/>
                </a:solidFill>
              </a:rPr>
              <a:t>dignity and respect</a:t>
            </a:r>
            <a:r>
              <a:rPr lang="en-US" dirty="0"/>
              <a:t>.</a:t>
            </a:r>
          </a:p>
          <a:p>
            <a:pPr marL="0" indent="0">
              <a:buNone/>
            </a:pPr>
            <a:r>
              <a:rPr lang="en-US" dirty="0"/>
              <a:t> </a:t>
            </a:r>
          </a:p>
          <a:p>
            <a:pPr marL="0" indent="0">
              <a:buNone/>
            </a:pPr>
            <a:r>
              <a:rPr lang="en-US" dirty="0"/>
              <a:t>It provides opportunities for </a:t>
            </a:r>
            <a:r>
              <a:rPr lang="en-US" i="1" dirty="0">
                <a:solidFill>
                  <a:schemeClr val="tx2"/>
                </a:solidFill>
              </a:rPr>
              <a:t>those affected by decisions to be included</a:t>
            </a:r>
            <a:r>
              <a:rPr lang="en-US" dirty="0"/>
              <a:t> in the decision making process.</a:t>
            </a:r>
          </a:p>
          <a:p>
            <a:pPr marL="0" indent="0">
              <a:buNone/>
            </a:pPr>
            <a:endParaRPr lang="en-US" dirty="0"/>
          </a:p>
          <a:p>
            <a:pPr marL="0" indent="0">
              <a:buNone/>
            </a:pPr>
            <a:r>
              <a:rPr lang="en-US" dirty="0"/>
              <a:t>This contributes to an </a:t>
            </a:r>
            <a:r>
              <a:rPr lang="en-US" i="1" dirty="0">
                <a:solidFill>
                  <a:schemeClr val="tx2"/>
                </a:solidFill>
              </a:rPr>
              <a:t>inclusive culture </a:t>
            </a:r>
            <a:r>
              <a:rPr lang="en-US" dirty="0"/>
              <a:t>where all voices are valued and accounted for, ultimately leading to </a:t>
            </a:r>
            <a:r>
              <a:rPr lang="en-US" i="1" dirty="0">
                <a:solidFill>
                  <a:schemeClr val="tx2"/>
                </a:solidFill>
              </a:rPr>
              <a:t>greater cooperation </a:t>
            </a:r>
            <a:r>
              <a:rPr lang="en-US" dirty="0"/>
              <a:t>and </a:t>
            </a:r>
            <a:r>
              <a:rPr lang="en-US" i="1" dirty="0">
                <a:solidFill>
                  <a:schemeClr val="tx2"/>
                </a:solidFill>
              </a:rPr>
              <a:t>follow-through</a:t>
            </a:r>
            <a:r>
              <a:rPr lang="en-US" dirty="0"/>
              <a:t> of the decisions that are made</a:t>
            </a:r>
            <a:r>
              <a:rPr lang="en-US" i="1" dirty="0"/>
              <a:t>.</a:t>
            </a:r>
          </a:p>
        </p:txBody>
      </p:sp>
      <p:sp>
        <p:nvSpPr>
          <p:cNvPr id="4" name="TextBox 3"/>
          <p:cNvSpPr txBox="1"/>
          <p:nvPr/>
        </p:nvSpPr>
        <p:spPr>
          <a:xfrm>
            <a:off x="609600" y="6126163"/>
            <a:ext cx="7696200" cy="369332"/>
          </a:xfrm>
          <a:prstGeom prst="rect">
            <a:avLst/>
          </a:prstGeom>
          <a:noFill/>
        </p:spPr>
        <p:txBody>
          <a:bodyPr wrap="square" rtlCol="0">
            <a:spAutoFit/>
          </a:bodyPr>
          <a:lstStyle/>
          <a:p>
            <a:r>
              <a:rPr lang="en-US" dirty="0" err="1"/>
              <a:t>Wachtel</a:t>
            </a:r>
            <a:r>
              <a:rPr lang="en-US" dirty="0"/>
              <a:t> &amp; Costello (2009), The Restorative Practices Handbook</a:t>
            </a:r>
          </a:p>
        </p:txBody>
      </p:sp>
      <p:sp>
        <p:nvSpPr>
          <p:cNvPr id="2" name="Footer Placeholder 1">
            <a:extLst>
              <a:ext uri="{FF2B5EF4-FFF2-40B4-BE49-F238E27FC236}">
                <a16:creationId xmlns:a16="http://schemas.microsoft.com/office/drawing/2014/main" id="{1B568E49-24CD-4049-99FF-812248C2A44A}"/>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F7DBDC5B-A197-DF41-8E0D-96B66457DDCB}"/>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6" name="Title 1">
            <a:extLst>
              <a:ext uri="{FF2B5EF4-FFF2-40B4-BE49-F238E27FC236}">
                <a16:creationId xmlns:a16="http://schemas.microsoft.com/office/drawing/2014/main" id="{9BC0727B-A70D-3B45-8AAA-968F843C6053}"/>
              </a:ext>
            </a:extLst>
          </p:cNvPr>
          <p:cNvSpPr>
            <a:spLocks noGrp="1"/>
          </p:cNvSpPr>
          <p:nvPr>
            <p:ph type="title"/>
          </p:nvPr>
        </p:nvSpPr>
        <p:spPr>
          <a:xfrm>
            <a:off x="457200" y="0"/>
            <a:ext cx="8610600" cy="1189038"/>
          </a:xfrm>
        </p:spPr>
        <p:txBody>
          <a:bodyPr>
            <a:noAutofit/>
          </a:bodyPr>
          <a:lstStyle/>
          <a:p>
            <a:pPr algn="l"/>
            <a:r>
              <a:rPr lang="en-US" sz="3200" dirty="0"/>
              <a:t>FAIR PROCESS</a:t>
            </a:r>
          </a:p>
        </p:txBody>
      </p:sp>
    </p:spTree>
    <p:extLst>
      <p:ext uri="{BB962C8B-B14F-4D97-AF65-F5344CB8AC3E}">
        <p14:creationId xmlns:p14="http://schemas.microsoft.com/office/powerpoint/2010/main" val="136724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47" y="0"/>
            <a:ext cx="8229600" cy="1143000"/>
          </a:xfrm>
        </p:spPr>
        <p:txBody>
          <a:bodyPr>
            <a:normAutofit/>
          </a:bodyPr>
          <a:lstStyle/>
          <a:p>
            <a:pPr algn="l"/>
            <a:r>
              <a:rPr lang="en-US" sz="3200" dirty="0"/>
              <a:t>Why Discipline Should Be Aligned With A School’s Learning Philosophy</a:t>
            </a:r>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a:t>Create a group of 4-5 participants. Choose a timekeeper.</a:t>
            </a:r>
          </a:p>
          <a:p>
            <a:pPr marL="514350" indent="-514350">
              <a:buAutoNum type="arabicPeriod"/>
            </a:pPr>
            <a:endParaRPr lang="en-US" dirty="0"/>
          </a:p>
          <a:p>
            <a:pPr marL="525463" indent="-511175">
              <a:buNone/>
            </a:pPr>
            <a:r>
              <a:rPr lang="en-US" dirty="0"/>
              <a:t>2.  Read the article and identify what you consider to be the most significant idea addressed in the article, and highlight that passage.</a:t>
            </a:r>
          </a:p>
          <a:p>
            <a:pPr marL="0" indent="0">
              <a:buNone/>
            </a:pPr>
            <a:endParaRPr lang="en-US" dirty="0"/>
          </a:p>
          <a:p>
            <a:pPr marL="525463" indent="-511175">
              <a:buNone/>
            </a:pPr>
            <a:r>
              <a:rPr lang="en-US" dirty="0"/>
              <a:t>3.  Follow the protocol for how to process the article.</a:t>
            </a:r>
          </a:p>
          <a:p>
            <a:pPr marL="0" indent="0">
              <a:buNone/>
            </a:pPr>
            <a:endParaRPr lang="en-US" dirty="0"/>
          </a:p>
        </p:txBody>
      </p:sp>
      <p:sp>
        <p:nvSpPr>
          <p:cNvPr id="4" name="Footer Placeholder 3">
            <a:extLst>
              <a:ext uri="{FF2B5EF4-FFF2-40B4-BE49-F238E27FC236}">
                <a16:creationId xmlns:a16="http://schemas.microsoft.com/office/drawing/2014/main" id="{883D5BFE-393E-47B4-9432-51C967D63FC4}"/>
              </a:ext>
            </a:extLst>
          </p:cNvPr>
          <p:cNvSpPr>
            <a:spLocks noGrp="1"/>
          </p:cNvSpPr>
          <p:nvPr>
            <p:ph type="ftr" sz="quarter" idx="11"/>
          </p:nvPr>
        </p:nvSpPr>
        <p:spPr/>
        <p:txBody>
          <a:bodyPr/>
          <a:lstStyle/>
          <a:p>
            <a:r>
              <a:rPr lang="en-US" dirty="0">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EDEAC439-56D6-044C-80C7-8292014DF443}"/>
              </a:ext>
            </a:extLst>
          </p:cNvPr>
          <p:cNvCxnSpPr>
            <a:cxnSpLocks/>
          </p:cNvCxnSpPr>
          <p:nvPr/>
        </p:nvCxnSpPr>
        <p:spPr>
          <a:xfrm>
            <a:off x="484095" y="1159940"/>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131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C1C5E7-EFE3-A44C-961F-1D180AE2C9AA}"/>
              </a:ext>
            </a:extLst>
          </p:cNvPr>
          <p:cNvSpPr>
            <a:spLocks noGrp="1"/>
          </p:cNvSpPr>
          <p:nvPr>
            <p:ph type="ftr" sz="quarter" idx="11"/>
          </p:nvPr>
        </p:nvSpPr>
        <p:spPr/>
        <p:txBody>
          <a:bodyPr/>
          <a:lstStyle/>
          <a:p>
            <a:r>
              <a:rPr lang="en-US"/>
              <a:t>Sound Supports 2018</a:t>
            </a:r>
          </a:p>
        </p:txBody>
      </p:sp>
      <p:cxnSp>
        <p:nvCxnSpPr>
          <p:cNvPr id="4" name="Straight Connector 3">
            <a:extLst>
              <a:ext uri="{FF2B5EF4-FFF2-40B4-BE49-F238E27FC236}">
                <a16:creationId xmlns:a16="http://schemas.microsoft.com/office/drawing/2014/main" id="{9DF722FB-A1BC-6843-B8FD-77A92F614FB9}"/>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A4D8E041-82BD-8C4A-A76C-55AF2DD16304}"/>
              </a:ext>
            </a:extLst>
          </p:cNvPr>
          <p:cNvSpPr txBox="1"/>
          <p:nvPr/>
        </p:nvSpPr>
        <p:spPr>
          <a:xfrm>
            <a:off x="484095" y="311695"/>
            <a:ext cx="4703532" cy="584775"/>
          </a:xfrm>
          <a:prstGeom prst="rect">
            <a:avLst/>
          </a:prstGeom>
          <a:noFill/>
        </p:spPr>
        <p:txBody>
          <a:bodyPr wrap="none" rtlCol="0">
            <a:spAutoFit/>
          </a:bodyPr>
          <a:lstStyle/>
          <a:p>
            <a:r>
              <a:rPr lang="en-US" sz="3200" dirty="0"/>
              <a:t>THE CIRCLE: Opening Circle</a:t>
            </a:r>
          </a:p>
        </p:txBody>
      </p:sp>
      <p:pic>
        <p:nvPicPr>
          <p:cNvPr id="7" name="Content Placeholder 3" descr="Screen Shot 2016-10-30 at 11.42.21 AM.png">
            <a:extLst>
              <a:ext uri="{FF2B5EF4-FFF2-40B4-BE49-F238E27FC236}">
                <a16:creationId xmlns:a16="http://schemas.microsoft.com/office/drawing/2014/main" id="{5AB46CB3-77A0-1840-9551-57C96A60D0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46" y1="31606" x2="30846" y2="31606"/>
                        <a14:foregroundMark x1="24876" y1="51295" x2="24876" y2="51295"/>
                        <a14:foregroundMark x1="15920" y1="50777" x2="15920" y2="50777"/>
                        <a14:foregroundMark x1="33831" y1="71503" x2="33831" y2="71503"/>
                        <a14:foregroundMark x1="50249" y1="75130" x2="50249" y2="75130"/>
                        <a14:foregroundMark x1="49751" y1="86010" x2="49751" y2="86010"/>
                        <a14:foregroundMark x1="67164" y1="68912" x2="67164" y2="68912"/>
                        <a14:foregroundMark x1="72139" y1="74611" x2="72139" y2="74611"/>
                        <a14:foregroundMark x1="75622" y1="49223" x2="75622" y2="49223"/>
                        <a14:foregroundMark x1="82587" y1="50259" x2="82587" y2="50259"/>
                        <a14:foregroundMark x1="48259" y1="16580" x2="48259" y2="16580"/>
                        <a14:foregroundMark x1="25373" y1="26425" x2="25373" y2="26425"/>
                      </a14:backgroundRemoval>
                    </a14:imgEffect>
                  </a14:imgLayer>
                </a14:imgProps>
              </a:ext>
              <a:ext uri="{28A0092B-C50C-407E-A947-70E740481C1C}">
                <a14:useLocalDpi xmlns:a14="http://schemas.microsoft.com/office/drawing/2010/main" val="0"/>
              </a:ext>
            </a:extLst>
          </a:blip>
          <a:srcRect l="-37297" r="-37297"/>
          <a:stretch>
            <a:fillRect/>
          </a:stretch>
        </p:blipFill>
        <p:spPr>
          <a:xfrm>
            <a:off x="1430224" y="1736106"/>
            <a:ext cx="6247693" cy="3551431"/>
          </a:xfrm>
          <a:prstGeom prst="rect">
            <a:avLst/>
          </a:prstGeom>
        </p:spPr>
      </p:pic>
    </p:spTree>
    <p:extLst>
      <p:ext uri="{BB962C8B-B14F-4D97-AF65-F5344CB8AC3E}">
        <p14:creationId xmlns:p14="http://schemas.microsoft.com/office/powerpoint/2010/main" val="432292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5119B6-A863-459C-9268-CCDEDBE2F1B0}"/>
              </a:ext>
            </a:extLst>
          </p:cNvPr>
          <p:cNvSpPr>
            <a:spLocks noGrp="1"/>
          </p:cNvSpPr>
          <p:nvPr>
            <p:ph type="ftr" sz="quarter" idx="11"/>
          </p:nvPr>
        </p:nvSpPr>
        <p:spPr/>
        <p:txBody>
          <a:bodyPr/>
          <a:lstStyle/>
          <a:p>
            <a:r>
              <a:rPr lang="en-US">
                <a:solidFill>
                  <a:prstClr val="black">
                    <a:tint val="75000"/>
                  </a:prstClr>
                </a:solidFill>
              </a:rPr>
              <a:t>Sound Supports 2018</a:t>
            </a:r>
          </a:p>
        </p:txBody>
      </p:sp>
      <p:pic>
        <p:nvPicPr>
          <p:cNvPr id="5" name="Picture 4">
            <a:extLst>
              <a:ext uri="{FF2B5EF4-FFF2-40B4-BE49-F238E27FC236}">
                <a16:creationId xmlns:a16="http://schemas.microsoft.com/office/drawing/2014/main" id="{3835F6ED-CB45-4C6E-A582-8850928D0735}"/>
              </a:ext>
            </a:extLst>
          </p:cNvPr>
          <p:cNvPicPr>
            <a:picLocks noChangeAspect="1"/>
          </p:cNvPicPr>
          <p:nvPr/>
        </p:nvPicPr>
        <p:blipFill rotWithShape="1">
          <a:blip r:embed="rId2"/>
          <a:srcRect b="14576"/>
          <a:stretch/>
        </p:blipFill>
        <p:spPr>
          <a:xfrm>
            <a:off x="2212384" y="1477435"/>
            <a:ext cx="4420892" cy="3776490"/>
          </a:xfrm>
          <a:prstGeom prst="rect">
            <a:avLst/>
          </a:prstGeom>
        </p:spPr>
      </p:pic>
    </p:spTree>
    <p:extLst>
      <p:ext uri="{BB962C8B-B14F-4D97-AF65-F5344CB8AC3E}">
        <p14:creationId xmlns:p14="http://schemas.microsoft.com/office/powerpoint/2010/main" val="307704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90944"/>
            <a:ext cx="8686800" cy="1143000"/>
          </a:xfrm>
        </p:spPr>
        <p:txBody>
          <a:bodyPr>
            <a:normAutofit/>
          </a:bodyPr>
          <a:lstStyle/>
          <a:p>
            <a:pPr algn="l"/>
            <a:r>
              <a:rPr lang="en-US" sz="3200" dirty="0"/>
              <a:t>RESTORATIVE PRACTICES: </a:t>
            </a:r>
            <a:r>
              <a:rPr lang="en-US" sz="3000" dirty="0"/>
              <a:t>To Punish or Not to Punish</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3581400"/>
            <a:ext cx="7086599" cy="506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9"/>
          <p:cNvSpPr txBox="1"/>
          <p:nvPr/>
        </p:nvSpPr>
        <p:spPr>
          <a:xfrm>
            <a:off x="755073" y="2741467"/>
            <a:ext cx="1752600" cy="5992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defTabSz="914400">
              <a:lnSpc>
                <a:spcPct val="115000"/>
              </a:lnSpc>
              <a:spcAft>
                <a:spcPts val="1000"/>
              </a:spcAft>
            </a:pPr>
            <a:r>
              <a:rPr lang="en-US" sz="3200" dirty="0">
                <a:solidFill>
                  <a:prstClr val="black"/>
                </a:solidFill>
                <a:ea typeface="Calibri"/>
                <a:cs typeface="Times New Roman"/>
              </a:rPr>
              <a:t>Punitive</a:t>
            </a:r>
          </a:p>
        </p:txBody>
      </p:sp>
      <p:sp>
        <p:nvSpPr>
          <p:cNvPr id="6" name="Text Box 10"/>
          <p:cNvSpPr txBox="1"/>
          <p:nvPr/>
        </p:nvSpPr>
        <p:spPr>
          <a:xfrm>
            <a:off x="6470073" y="2779566"/>
            <a:ext cx="2133600" cy="54032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914400">
              <a:lnSpc>
                <a:spcPct val="115000"/>
              </a:lnSpc>
              <a:spcAft>
                <a:spcPts val="1000"/>
              </a:spcAft>
            </a:pPr>
            <a:r>
              <a:rPr lang="en-US" sz="3200" dirty="0">
                <a:solidFill>
                  <a:prstClr val="black"/>
                </a:solidFill>
                <a:ea typeface="Calibri"/>
                <a:cs typeface="Times New Roman"/>
              </a:rPr>
              <a:t>Permissive</a:t>
            </a:r>
          </a:p>
        </p:txBody>
      </p:sp>
      <p:sp>
        <p:nvSpPr>
          <p:cNvPr id="3" name="TextBox 2"/>
          <p:cNvSpPr txBox="1"/>
          <p:nvPr/>
        </p:nvSpPr>
        <p:spPr>
          <a:xfrm>
            <a:off x="990600" y="5791200"/>
            <a:ext cx="7613073" cy="307777"/>
          </a:xfrm>
          <a:prstGeom prst="rect">
            <a:avLst/>
          </a:prstGeom>
          <a:noFill/>
        </p:spPr>
        <p:txBody>
          <a:bodyPr wrap="square" rtlCol="0">
            <a:spAutoFit/>
          </a:bodyPr>
          <a:lstStyle/>
          <a:p>
            <a:pPr defTabSz="914400"/>
            <a:r>
              <a:rPr lang="en-US" sz="1400" dirty="0">
                <a:solidFill>
                  <a:prstClr val="black"/>
                </a:solidFill>
              </a:rPr>
              <a:t>The Restorative Practices Handbook  by Bob Costello, Joshua </a:t>
            </a:r>
            <a:r>
              <a:rPr lang="en-US" sz="1400" dirty="0" err="1">
                <a:solidFill>
                  <a:prstClr val="black"/>
                </a:solidFill>
              </a:rPr>
              <a:t>Wachtel</a:t>
            </a:r>
            <a:r>
              <a:rPr lang="en-US" sz="1400" dirty="0">
                <a:solidFill>
                  <a:prstClr val="black"/>
                </a:solidFill>
              </a:rPr>
              <a:t> and Ted </a:t>
            </a:r>
            <a:r>
              <a:rPr lang="en-US" sz="1400" dirty="0" err="1">
                <a:solidFill>
                  <a:prstClr val="black"/>
                </a:solidFill>
              </a:rPr>
              <a:t>Watchtel</a:t>
            </a:r>
            <a:endParaRPr lang="en-US" sz="1400" dirty="0">
              <a:solidFill>
                <a:prstClr val="black"/>
              </a:solidFill>
            </a:endParaRPr>
          </a:p>
        </p:txBody>
      </p:sp>
      <p:sp>
        <p:nvSpPr>
          <p:cNvPr id="4" name="TextBox 3"/>
          <p:cNvSpPr txBox="1"/>
          <p:nvPr/>
        </p:nvSpPr>
        <p:spPr>
          <a:xfrm>
            <a:off x="1143000" y="1752600"/>
            <a:ext cx="990600" cy="923330"/>
          </a:xfrm>
          <a:prstGeom prst="rect">
            <a:avLst/>
          </a:prstGeom>
          <a:noFill/>
        </p:spPr>
        <p:txBody>
          <a:bodyPr wrap="square" rtlCol="0">
            <a:spAutoFit/>
          </a:bodyPr>
          <a:lstStyle/>
          <a:p>
            <a:pPr defTabSz="914400"/>
            <a:r>
              <a:rPr lang="en-US" sz="5400" dirty="0">
                <a:solidFill>
                  <a:prstClr val="black"/>
                </a:solidFill>
              </a:rPr>
              <a:t>To</a:t>
            </a:r>
          </a:p>
        </p:txBody>
      </p:sp>
      <p:sp>
        <p:nvSpPr>
          <p:cNvPr id="8" name="TextBox 7"/>
          <p:cNvSpPr txBox="1"/>
          <p:nvPr/>
        </p:nvSpPr>
        <p:spPr>
          <a:xfrm>
            <a:off x="6705600" y="1743302"/>
            <a:ext cx="1371600" cy="923330"/>
          </a:xfrm>
          <a:prstGeom prst="rect">
            <a:avLst/>
          </a:prstGeom>
          <a:noFill/>
        </p:spPr>
        <p:txBody>
          <a:bodyPr wrap="square" rtlCol="0">
            <a:spAutoFit/>
          </a:bodyPr>
          <a:lstStyle/>
          <a:p>
            <a:pPr defTabSz="914400"/>
            <a:r>
              <a:rPr lang="en-US" sz="5400" dirty="0">
                <a:solidFill>
                  <a:prstClr val="black"/>
                </a:solidFill>
              </a:rPr>
              <a:t>For</a:t>
            </a:r>
          </a:p>
        </p:txBody>
      </p:sp>
      <p:sp>
        <p:nvSpPr>
          <p:cNvPr id="7" name="Footer Placeholder 6">
            <a:extLst>
              <a:ext uri="{FF2B5EF4-FFF2-40B4-BE49-F238E27FC236}">
                <a16:creationId xmlns:a16="http://schemas.microsoft.com/office/drawing/2014/main" id="{EE262333-64B4-4AB3-97E1-D7F4EC8ED31E}"/>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11" name="Straight Connector 10">
            <a:extLst>
              <a:ext uri="{FF2B5EF4-FFF2-40B4-BE49-F238E27FC236}">
                <a16:creationId xmlns:a16="http://schemas.microsoft.com/office/drawing/2014/main" id="{F4AC798F-929C-A94C-B944-DC118F898C7E}"/>
              </a:ext>
            </a:extLst>
          </p:cNvPr>
          <p:cNvCxnSpPr>
            <a:cxnSpLocks/>
          </p:cNvCxnSpPr>
          <p:nvPr/>
        </p:nvCxnSpPr>
        <p:spPr>
          <a:xfrm>
            <a:off x="484095" y="1161934"/>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37252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3581400"/>
            <a:ext cx="7086599" cy="506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9"/>
          <p:cNvSpPr txBox="1"/>
          <p:nvPr/>
        </p:nvSpPr>
        <p:spPr>
          <a:xfrm>
            <a:off x="755073" y="2741467"/>
            <a:ext cx="1752600" cy="5992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defTabSz="914400">
              <a:lnSpc>
                <a:spcPct val="115000"/>
              </a:lnSpc>
              <a:spcAft>
                <a:spcPts val="1000"/>
              </a:spcAft>
            </a:pPr>
            <a:r>
              <a:rPr lang="en-US" sz="3200" dirty="0">
                <a:solidFill>
                  <a:prstClr val="black"/>
                </a:solidFill>
                <a:ea typeface="Calibri"/>
                <a:cs typeface="Times New Roman"/>
              </a:rPr>
              <a:t>Punitive</a:t>
            </a:r>
          </a:p>
        </p:txBody>
      </p:sp>
      <p:sp>
        <p:nvSpPr>
          <p:cNvPr id="6" name="Text Box 10"/>
          <p:cNvSpPr txBox="1"/>
          <p:nvPr/>
        </p:nvSpPr>
        <p:spPr>
          <a:xfrm>
            <a:off x="6470073" y="2779566"/>
            <a:ext cx="2133600" cy="54032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914400">
              <a:lnSpc>
                <a:spcPct val="115000"/>
              </a:lnSpc>
              <a:spcAft>
                <a:spcPts val="1000"/>
              </a:spcAft>
            </a:pPr>
            <a:r>
              <a:rPr lang="en-US" sz="3200" dirty="0">
                <a:solidFill>
                  <a:prstClr val="black"/>
                </a:solidFill>
                <a:ea typeface="Calibri"/>
                <a:cs typeface="Times New Roman"/>
              </a:rPr>
              <a:t>Permissive</a:t>
            </a:r>
          </a:p>
        </p:txBody>
      </p:sp>
      <p:sp>
        <p:nvSpPr>
          <p:cNvPr id="3" name="TextBox 2"/>
          <p:cNvSpPr txBox="1"/>
          <p:nvPr/>
        </p:nvSpPr>
        <p:spPr>
          <a:xfrm>
            <a:off x="990600" y="5791200"/>
            <a:ext cx="7613073" cy="307777"/>
          </a:xfrm>
          <a:prstGeom prst="rect">
            <a:avLst/>
          </a:prstGeom>
          <a:noFill/>
        </p:spPr>
        <p:txBody>
          <a:bodyPr wrap="square" rtlCol="0">
            <a:spAutoFit/>
          </a:bodyPr>
          <a:lstStyle/>
          <a:p>
            <a:pPr defTabSz="914400"/>
            <a:r>
              <a:rPr lang="en-US" sz="1400" dirty="0">
                <a:solidFill>
                  <a:prstClr val="black"/>
                </a:solidFill>
              </a:rPr>
              <a:t>The Restorative Practices Handbook  by Bob Costello, Joshua </a:t>
            </a:r>
            <a:r>
              <a:rPr lang="en-US" sz="1400" dirty="0" err="1">
                <a:solidFill>
                  <a:prstClr val="black"/>
                </a:solidFill>
              </a:rPr>
              <a:t>Wachtel</a:t>
            </a:r>
            <a:r>
              <a:rPr lang="en-US" sz="1400" dirty="0">
                <a:solidFill>
                  <a:prstClr val="black"/>
                </a:solidFill>
              </a:rPr>
              <a:t> and Ted </a:t>
            </a:r>
            <a:r>
              <a:rPr lang="en-US" sz="1400" dirty="0" err="1">
                <a:solidFill>
                  <a:prstClr val="black"/>
                </a:solidFill>
              </a:rPr>
              <a:t>Watchtel</a:t>
            </a:r>
            <a:endParaRPr lang="en-US" sz="1400" dirty="0">
              <a:solidFill>
                <a:prstClr val="black"/>
              </a:solidFill>
            </a:endParaRPr>
          </a:p>
        </p:txBody>
      </p:sp>
      <p:sp>
        <p:nvSpPr>
          <p:cNvPr id="4" name="TextBox 3"/>
          <p:cNvSpPr txBox="1"/>
          <p:nvPr/>
        </p:nvSpPr>
        <p:spPr>
          <a:xfrm>
            <a:off x="1143000" y="1752600"/>
            <a:ext cx="990600" cy="923330"/>
          </a:xfrm>
          <a:prstGeom prst="rect">
            <a:avLst/>
          </a:prstGeom>
          <a:noFill/>
        </p:spPr>
        <p:txBody>
          <a:bodyPr wrap="square" rtlCol="0">
            <a:spAutoFit/>
          </a:bodyPr>
          <a:lstStyle/>
          <a:p>
            <a:pPr defTabSz="914400"/>
            <a:r>
              <a:rPr lang="en-US" sz="5400" dirty="0">
                <a:solidFill>
                  <a:prstClr val="black"/>
                </a:solidFill>
              </a:rPr>
              <a:t>To</a:t>
            </a:r>
          </a:p>
        </p:txBody>
      </p:sp>
      <p:sp>
        <p:nvSpPr>
          <p:cNvPr id="8" name="TextBox 7"/>
          <p:cNvSpPr txBox="1"/>
          <p:nvPr/>
        </p:nvSpPr>
        <p:spPr>
          <a:xfrm>
            <a:off x="6705600" y="1743302"/>
            <a:ext cx="1371600" cy="923330"/>
          </a:xfrm>
          <a:prstGeom prst="rect">
            <a:avLst/>
          </a:prstGeom>
          <a:noFill/>
        </p:spPr>
        <p:txBody>
          <a:bodyPr wrap="square" rtlCol="0">
            <a:spAutoFit/>
          </a:bodyPr>
          <a:lstStyle/>
          <a:p>
            <a:pPr defTabSz="914400"/>
            <a:r>
              <a:rPr lang="en-US" sz="5400" dirty="0">
                <a:solidFill>
                  <a:prstClr val="black"/>
                </a:solidFill>
              </a:rPr>
              <a:t>For</a:t>
            </a:r>
          </a:p>
        </p:txBody>
      </p:sp>
      <p:sp>
        <p:nvSpPr>
          <p:cNvPr id="7" name="TextBox 6"/>
          <p:cNvSpPr txBox="1"/>
          <p:nvPr/>
        </p:nvSpPr>
        <p:spPr>
          <a:xfrm>
            <a:off x="755073" y="4631975"/>
            <a:ext cx="2133600" cy="830997"/>
          </a:xfrm>
          <a:prstGeom prst="rect">
            <a:avLst/>
          </a:prstGeom>
          <a:noFill/>
        </p:spPr>
        <p:txBody>
          <a:bodyPr wrap="square" rtlCol="0">
            <a:spAutoFit/>
          </a:bodyPr>
          <a:lstStyle/>
          <a:p>
            <a:pPr defTabSz="914400"/>
            <a:r>
              <a:rPr lang="en-US" sz="4800" dirty="0">
                <a:solidFill>
                  <a:srgbClr val="4F81BD"/>
                </a:solidFill>
              </a:rPr>
              <a:t>Control</a:t>
            </a:r>
          </a:p>
        </p:txBody>
      </p:sp>
      <p:sp>
        <p:nvSpPr>
          <p:cNvPr id="10" name="TextBox 9"/>
          <p:cNvSpPr txBox="1"/>
          <p:nvPr/>
        </p:nvSpPr>
        <p:spPr>
          <a:xfrm>
            <a:off x="6414655" y="4587803"/>
            <a:ext cx="2244436" cy="830997"/>
          </a:xfrm>
          <a:prstGeom prst="rect">
            <a:avLst/>
          </a:prstGeom>
          <a:noFill/>
        </p:spPr>
        <p:txBody>
          <a:bodyPr wrap="square" rtlCol="0">
            <a:spAutoFit/>
          </a:bodyPr>
          <a:lstStyle/>
          <a:p>
            <a:pPr defTabSz="914400"/>
            <a:r>
              <a:rPr lang="en-US" sz="4800" dirty="0">
                <a:solidFill>
                  <a:srgbClr val="4F81BD"/>
                </a:solidFill>
              </a:rPr>
              <a:t>Support</a:t>
            </a:r>
          </a:p>
        </p:txBody>
      </p:sp>
      <p:sp>
        <p:nvSpPr>
          <p:cNvPr id="9" name="Footer Placeholder 8">
            <a:extLst>
              <a:ext uri="{FF2B5EF4-FFF2-40B4-BE49-F238E27FC236}">
                <a16:creationId xmlns:a16="http://schemas.microsoft.com/office/drawing/2014/main" id="{BEAC4958-589A-456D-B08F-765364FAD48F}"/>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12" name="Straight Connector 11">
            <a:extLst>
              <a:ext uri="{FF2B5EF4-FFF2-40B4-BE49-F238E27FC236}">
                <a16:creationId xmlns:a16="http://schemas.microsoft.com/office/drawing/2014/main" id="{A76F14C7-DCCD-BB4F-8222-6166597DF902}"/>
              </a:ext>
            </a:extLst>
          </p:cNvPr>
          <p:cNvCxnSpPr>
            <a:cxnSpLocks/>
          </p:cNvCxnSpPr>
          <p:nvPr/>
        </p:nvCxnSpPr>
        <p:spPr>
          <a:xfrm>
            <a:off x="484095" y="1161934"/>
            <a:ext cx="8139952" cy="0"/>
          </a:xfrm>
          <a:prstGeom prst="line">
            <a:avLst/>
          </a:prstGeom>
        </p:spPr>
        <p:style>
          <a:lnRef idx="2">
            <a:schemeClr val="dk1"/>
          </a:lnRef>
          <a:fillRef idx="0">
            <a:schemeClr val="dk1"/>
          </a:fillRef>
          <a:effectRef idx="1">
            <a:schemeClr val="dk1"/>
          </a:effectRef>
          <a:fontRef idx="minor">
            <a:schemeClr val="tx1"/>
          </a:fontRef>
        </p:style>
      </p:cxnSp>
      <p:sp>
        <p:nvSpPr>
          <p:cNvPr id="16" name="Title 1">
            <a:extLst>
              <a:ext uri="{FF2B5EF4-FFF2-40B4-BE49-F238E27FC236}">
                <a16:creationId xmlns:a16="http://schemas.microsoft.com/office/drawing/2014/main" id="{291EA020-224B-734E-9657-25A7D8CEF5D3}"/>
              </a:ext>
            </a:extLst>
          </p:cNvPr>
          <p:cNvSpPr>
            <a:spLocks noGrp="1"/>
          </p:cNvSpPr>
          <p:nvPr>
            <p:ph type="title"/>
          </p:nvPr>
        </p:nvSpPr>
        <p:spPr>
          <a:xfrm>
            <a:off x="228600" y="290944"/>
            <a:ext cx="8686800" cy="1143000"/>
          </a:xfrm>
        </p:spPr>
        <p:txBody>
          <a:bodyPr>
            <a:normAutofit/>
          </a:bodyPr>
          <a:lstStyle/>
          <a:p>
            <a:pPr algn="l"/>
            <a:r>
              <a:rPr lang="en-US" sz="3200" dirty="0"/>
              <a:t>RESTORATIVE PRACTICES: </a:t>
            </a:r>
            <a:r>
              <a:rPr lang="en-US" sz="3000" dirty="0"/>
              <a:t>To Punish or Not to Punish</a:t>
            </a:r>
          </a:p>
        </p:txBody>
      </p:sp>
    </p:spTree>
    <p:extLst>
      <p:ext uri="{BB962C8B-B14F-4D97-AF65-F5344CB8AC3E}">
        <p14:creationId xmlns:p14="http://schemas.microsoft.com/office/powerpoint/2010/main" val="1754166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0402" y="47653"/>
            <a:ext cx="8464169" cy="1143000"/>
          </a:xfrm>
        </p:spPr>
        <p:txBody>
          <a:bodyPr>
            <a:normAutofit/>
          </a:bodyPr>
          <a:lstStyle/>
          <a:p>
            <a:pPr algn="l"/>
            <a:r>
              <a:rPr lang="en-US" sz="3200" dirty="0"/>
              <a:t>RESTORATIVE PRACTICES:</a:t>
            </a:r>
            <a:r>
              <a:rPr lang="en-US" sz="3000" dirty="0"/>
              <a:t> Social Discipline Window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1140753"/>
              </p:ext>
            </p:extLst>
          </p:nvPr>
        </p:nvGraphicFramePr>
        <p:xfrm>
          <a:off x="2635825" y="1386737"/>
          <a:ext cx="4688900" cy="3694708"/>
        </p:xfrm>
        <a:graphic>
          <a:graphicData uri="http://schemas.openxmlformats.org/drawingml/2006/table">
            <a:tbl>
              <a:tblPr firstRow="1" firstCol="1" bandRow="1">
                <a:tableStyleId>{5C22544A-7EE6-4342-B048-85BDC9FD1C3A}</a:tableStyleId>
              </a:tblPr>
              <a:tblGrid>
                <a:gridCol w="2393375">
                  <a:extLst>
                    <a:ext uri="{9D8B030D-6E8A-4147-A177-3AD203B41FA5}">
                      <a16:colId xmlns:a16="http://schemas.microsoft.com/office/drawing/2014/main" val="20000"/>
                    </a:ext>
                  </a:extLst>
                </a:gridCol>
                <a:gridCol w="2295525">
                  <a:extLst>
                    <a:ext uri="{9D8B030D-6E8A-4147-A177-3AD203B41FA5}">
                      <a16:colId xmlns:a16="http://schemas.microsoft.com/office/drawing/2014/main" val="20001"/>
                    </a:ext>
                  </a:extLst>
                </a:gridCol>
              </a:tblGrid>
              <a:tr h="196606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200" b="1" dirty="0">
                          <a:effectLst/>
                          <a:latin typeface="+mn-lt"/>
                        </a:rPr>
                        <a:t>To</a:t>
                      </a:r>
                      <a:endParaRPr lang="en-US" sz="1200" b="1" dirty="0">
                        <a:effectLst/>
                        <a:latin typeface="+mn-lt"/>
                      </a:endParaRPr>
                    </a:p>
                    <a:p>
                      <a:pPr marL="0" marR="0" algn="ctr">
                        <a:lnSpc>
                          <a:spcPct val="115000"/>
                        </a:lnSpc>
                        <a:spcBef>
                          <a:spcPts val="0"/>
                        </a:spcBef>
                        <a:spcAft>
                          <a:spcPts val="0"/>
                        </a:spcAft>
                      </a:pPr>
                      <a:r>
                        <a:rPr lang="en-US" sz="1200" b="1" dirty="0">
                          <a:effectLst/>
                          <a:latin typeface="+mn-lt"/>
                        </a:rPr>
                        <a:t> </a:t>
                      </a:r>
                      <a:endParaRPr lang="en-US" sz="1200" b="1" dirty="0">
                        <a:effectLst/>
                        <a:latin typeface="+mn-lt"/>
                        <a:cs typeface="Times New Roman"/>
                      </a:endParaRPr>
                    </a:p>
                    <a:p>
                      <a:pPr marL="0" marR="0" algn="ctr">
                        <a:lnSpc>
                          <a:spcPct val="115000"/>
                        </a:lnSpc>
                        <a:spcBef>
                          <a:spcPts val="0"/>
                        </a:spcBef>
                        <a:spcAft>
                          <a:spcPts val="0"/>
                        </a:spcAft>
                      </a:pPr>
                      <a:endParaRPr lang="en-US" sz="1200" b="1" dirty="0">
                        <a:effectLst/>
                        <a:latin typeface="+mn-lt"/>
                      </a:endParaRPr>
                    </a:p>
                  </a:txBody>
                  <a:tcPr marL="68580" marR="68580" marT="0" marB="0" anchor="ctr">
                    <a:solidFill>
                      <a:schemeClr val="accent3">
                        <a:lumMod val="75000"/>
                      </a:schemeClr>
                    </a:solidFill>
                  </a:tcPr>
                </a:tc>
                <a:tc>
                  <a:txBody>
                    <a:bodyPr/>
                    <a:lstStyle/>
                    <a:p>
                      <a:pPr marL="0" marR="0" algn="ctr">
                        <a:lnSpc>
                          <a:spcPct val="115000"/>
                        </a:lnSpc>
                        <a:spcBef>
                          <a:spcPts val="0"/>
                        </a:spcBef>
                        <a:spcAft>
                          <a:spcPts val="0"/>
                        </a:spcAft>
                      </a:pPr>
                      <a:r>
                        <a:rPr lang="en-US" sz="3200" b="1" dirty="0">
                          <a:effectLst/>
                          <a:latin typeface="+mn-lt"/>
                        </a:rPr>
                        <a:t>With</a:t>
                      </a:r>
                    </a:p>
                    <a:p>
                      <a:pPr marL="0" marR="0" algn="ctr">
                        <a:lnSpc>
                          <a:spcPct val="115000"/>
                        </a:lnSpc>
                        <a:spcBef>
                          <a:spcPts val="0"/>
                        </a:spcBef>
                        <a:spcAft>
                          <a:spcPts val="0"/>
                        </a:spcAft>
                      </a:pPr>
                      <a:r>
                        <a:rPr lang="en-US" sz="2000" b="1" dirty="0">
                          <a:effectLst/>
                          <a:latin typeface="+mn-lt"/>
                        </a:rPr>
                        <a:t> </a:t>
                      </a:r>
                      <a:endParaRPr lang="en-US" sz="1200" b="1" dirty="0">
                        <a:effectLst/>
                        <a:latin typeface="+mn-lt"/>
                        <a:ea typeface="Calibri"/>
                        <a:cs typeface="Times New Roman"/>
                      </a:endParaRPr>
                    </a:p>
                  </a:txBody>
                  <a:tcPr marL="68580" marR="68580" marT="0" marB="0" anchor="ctr">
                    <a:solidFill>
                      <a:schemeClr val="accent3">
                        <a:lumMod val="75000"/>
                      </a:schemeClr>
                    </a:solidFill>
                  </a:tcPr>
                </a:tc>
                <a:extLst>
                  <a:ext uri="{0D108BD9-81ED-4DB2-BD59-A6C34878D82A}">
                    <a16:rowId xmlns:a16="http://schemas.microsoft.com/office/drawing/2014/main" val="10000"/>
                  </a:ext>
                </a:extLst>
              </a:tr>
              <a:tr h="1728645">
                <a:tc>
                  <a:txBody>
                    <a:bodyPr/>
                    <a:lstStyle/>
                    <a:p>
                      <a:pPr marL="0" marR="0" algn="ctr">
                        <a:lnSpc>
                          <a:spcPct val="115000"/>
                        </a:lnSpc>
                        <a:spcBef>
                          <a:spcPts val="0"/>
                        </a:spcBef>
                        <a:spcAft>
                          <a:spcPts val="0"/>
                        </a:spcAft>
                      </a:pPr>
                      <a:r>
                        <a:rPr lang="en-US" sz="3200" b="1" dirty="0">
                          <a:effectLst/>
                          <a:latin typeface="+mn-lt"/>
                        </a:rPr>
                        <a:t>Not</a:t>
                      </a:r>
                      <a:endParaRPr lang="en-US" sz="1200" b="1" dirty="0">
                        <a:effectLst/>
                        <a:latin typeface="+mn-lt"/>
                      </a:endParaRPr>
                    </a:p>
                    <a:p>
                      <a:pPr marL="0" marR="0" algn="ctr">
                        <a:lnSpc>
                          <a:spcPct val="115000"/>
                        </a:lnSpc>
                        <a:spcBef>
                          <a:spcPts val="0"/>
                        </a:spcBef>
                        <a:spcAft>
                          <a:spcPts val="0"/>
                        </a:spcAft>
                      </a:pPr>
                      <a:r>
                        <a:rPr lang="en-US" sz="1200" b="1" dirty="0">
                          <a:effectLst/>
                          <a:latin typeface="+mn-lt"/>
                        </a:rPr>
                        <a:t> </a:t>
                      </a:r>
                    </a:p>
                    <a:p>
                      <a:pPr marL="0" marR="0" algn="ctr">
                        <a:lnSpc>
                          <a:spcPct val="115000"/>
                        </a:lnSpc>
                        <a:spcBef>
                          <a:spcPts val="0"/>
                        </a:spcBef>
                        <a:spcAft>
                          <a:spcPts val="0"/>
                        </a:spcAft>
                      </a:pPr>
                      <a:r>
                        <a:rPr lang="en-US" sz="1200" b="1" dirty="0">
                          <a:effectLst/>
                          <a:latin typeface="+mn-lt"/>
                        </a:rPr>
                        <a:t> </a:t>
                      </a:r>
                      <a:endParaRPr lang="en-US" sz="1200" b="1" dirty="0">
                        <a:effectLst/>
                        <a:latin typeface="+mn-lt"/>
                        <a:ea typeface="Calibri"/>
                        <a:cs typeface="Times New Roman"/>
                      </a:endParaRPr>
                    </a:p>
                  </a:txBody>
                  <a:tcPr marL="68580" marR="68580" marT="0" marB="0" anchor="ctr">
                    <a:solidFill>
                      <a:schemeClr val="accent3">
                        <a:lumMod val="75000"/>
                      </a:schemeClr>
                    </a:solidFill>
                  </a:tcPr>
                </a:tc>
                <a:tc>
                  <a:txBody>
                    <a:bodyPr/>
                    <a:lstStyle/>
                    <a:p>
                      <a:pPr marL="0" marR="0" algn="ctr">
                        <a:lnSpc>
                          <a:spcPct val="115000"/>
                        </a:lnSpc>
                        <a:spcBef>
                          <a:spcPts val="0"/>
                        </a:spcBef>
                        <a:spcAft>
                          <a:spcPts val="0"/>
                        </a:spcAft>
                      </a:pPr>
                      <a:r>
                        <a:rPr lang="en-US" sz="2800" b="1" dirty="0">
                          <a:effectLst/>
                          <a:latin typeface="+mn-lt"/>
                        </a:rPr>
                        <a:t> </a:t>
                      </a:r>
                      <a:r>
                        <a:rPr lang="en-US" sz="3200" b="1" dirty="0">
                          <a:solidFill>
                            <a:schemeClr val="bg1"/>
                          </a:solidFill>
                          <a:effectLst/>
                          <a:latin typeface="+mn-lt"/>
                        </a:rPr>
                        <a:t>For</a:t>
                      </a:r>
                      <a:endParaRPr lang="en-US" sz="1200" b="1" dirty="0">
                        <a:solidFill>
                          <a:schemeClr val="bg1"/>
                        </a:solidFill>
                        <a:effectLst/>
                        <a:latin typeface="+mn-lt"/>
                      </a:endParaRPr>
                    </a:p>
                    <a:p>
                      <a:pPr marL="0" marR="0" algn="ctr">
                        <a:lnSpc>
                          <a:spcPct val="115000"/>
                        </a:lnSpc>
                        <a:spcBef>
                          <a:spcPts val="0"/>
                        </a:spcBef>
                        <a:spcAft>
                          <a:spcPts val="1000"/>
                        </a:spcAft>
                      </a:pPr>
                      <a:r>
                        <a:rPr lang="en-US" sz="2000" b="1" dirty="0">
                          <a:effectLst/>
                          <a:latin typeface="+mn-lt"/>
                        </a:rPr>
                        <a:t> </a:t>
                      </a:r>
                      <a:endParaRPr lang="en-US" sz="1200" b="1" dirty="0">
                        <a:effectLst/>
                        <a:latin typeface="+mn-lt"/>
                        <a:ea typeface="Calibri"/>
                        <a:cs typeface="Times New Roman"/>
                      </a:endParaRPr>
                    </a:p>
                  </a:txBody>
                  <a:tcPr marL="68580" marR="68580" marT="0" marB="0" anchor="ctr">
                    <a:solidFill>
                      <a:schemeClr val="accent3">
                        <a:lumMod val="75000"/>
                      </a:schemeClr>
                    </a:solidFill>
                  </a:tcPr>
                </a:tc>
                <a:extLst>
                  <a:ext uri="{0D108BD9-81ED-4DB2-BD59-A6C34878D82A}">
                    <a16:rowId xmlns:a16="http://schemas.microsoft.com/office/drawing/2014/main" val="10001"/>
                  </a:ext>
                </a:extLst>
              </a:tr>
            </a:tbl>
          </a:graphicData>
        </a:graphic>
      </p:graphicFrame>
      <p:sp>
        <p:nvSpPr>
          <p:cNvPr id="5" name="Up Arrow 4"/>
          <p:cNvSpPr/>
          <p:nvPr/>
        </p:nvSpPr>
        <p:spPr>
          <a:xfrm>
            <a:off x="1778576" y="2202585"/>
            <a:ext cx="133350" cy="2647950"/>
          </a:xfrm>
          <a:prstGeom prst="up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prstClr val="white"/>
              </a:solidFill>
            </a:endParaRPr>
          </a:p>
        </p:txBody>
      </p:sp>
      <p:sp>
        <p:nvSpPr>
          <p:cNvPr id="6" name="Right Arrow 5"/>
          <p:cNvSpPr/>
          <p:nvPr/>
        </p:nvSpPr>
        <p:spPr>
          <a:xfrm>
            <a:off x="2886075" y="5682456"/>
            <a:ext cx="3552825" cy="1793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prstClr val="white"/>
              </a:solidFill>
            </a:endParaRPr>
          </a:p>
        </p:txBody>
      </p:sp>
      <p:sp>
        <p:nvSpPr>
          <p:cNvPr id="7" name="Text Box 3"/>
          <p:cNvSpPr txBox="1"/>
          <p:nvPr/>
        </p:nvSpPr>
        <p:spPr>
          <a:xfrm>
            <a:off x="1449963" y="1506538"/>
            <a:ext cx="790575" cy="5359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pPr>
            <a:r>
              <a:rPr lang="en-US" sz="2400" dirty="0">
                <a:solidFill>
                  <a:prstClr val="black"/>
                </a:solidFill>
                <a:ea typeface="Calibri"/>
                <a:cs typeface="Times New Roman"/>
              </a:rPr>
              <a:t>High</a:t>
            </a:r>
          </a:p>
        </p:txBody>
      </p:sp>
      <p:sp>
        <p:nvSpPr>
          <p:cNvPr id="8" name="Text Box 4"/>
          <p:cNvSpPr txBox="1"/>
          <p:nvPr/>
        </p:nvSpPr>
        <p:spPr>
          <a:xfrm>
            <a:off x="1449962" y="5597666"/>
            <a:ext cx="790576" cy="53845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pPr>
            <a:r>
              <a:rPr lang="en-US" sz="2400" dirty="0">
                <a:solidFill>
                  <a:prstClr val="black"/>
                </a:solidFill>
                <a:ea typeface="Calibri"/>
                <a:cs typeface="Times New Roman"/>
              </a:rPr>
              <a:t>Low</a:t>
            </a:r>
          </a:p>
        </p:txBody>
      </p:sp>
      <p:sp>
        <p:nvSpPr>
          <p:cNvPr id="9" name="Text Box 5"/>
          <p:cNvSpPr txBox="1"/>
          <p:nvPr/>
        </p:nvSpPr>
        <p:spPr>
          <a:xfrm>
            <a:off x="6760152" y="5591173"/>
            <a:ext cx="867210" cy="46990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pPr>
            <a:r>
              <a:rPr lang="en-US" sz="2400" dirty="0">
                <a:solidFill>
                  <a:prstClr val="black"/>
                </a:solidFill>
                <a:ea typeface="Calibri"/>
                <a:cs typeface="Times New Roman"/>
              </a:rPr>
              <a:t>High</a:t>
            </a:r>
          </a:p>
        </p:txBody>
      </p:sp>
      <p:sp>
        <p:nvSpPr>
          <p:cNvPr id="10" name="Text Box 6"/>
          <p:cNvSpPr txBox="1"/>
          <p:nvPr/>
        </p:nvSpPr>
        <p:spPr>
          <a:xfrm>
            <a:off x="253359" y="2831886"/>
            <a:ext cx="1524000" cy="1389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pPr>
            <a:r>
              <a:rPr lang="en-US" sz="2400" b="1" dirty="0">
                <a:solidFill>
                  <a:prstClr val="black"/>
                </a:solidFill>
                <a:ea typeface="Calibri"/>
                <a:cs typeface="Times New Roman"/>
              </a:rPr>
              <a:t>Control</a:t>
            </a:r>
          </a:p>
          <a:p>
            <a:pPr algn="ctr" defTabSz="914400">
              <a:lnSpc>
                <a:spcPct val="115000"/>
              </a:lnSpc>
              <a:spcAft>
                <a:spcPts val="1000"/>
              </a:spcAft>
            </a:pPr>
            <a:r>
              <a:rPr lang="en-US" dirty="0">
                <a:solidFill>
                  <a:prstClr val="black"/>
                </a:solidFill>
                <a:ea typeface="Calibri"/>
                <a:cs typeface="Times New Roman"/>
              </a:rPr>
              <a:t>(limit setting, discipline)</a:t>
            </a:r>
          </a:p>
        </p:txBody>
      </p:sp>
      <p:sp>
        <p:nvSpPr>
          <p:cNvPr id="11" name="Text Box 7"/>
          <p:cNvSpPr txBox="1"/>
          <p:nvPr/>
        </p:nvSpPr>
        <p:spPr>
          <a:xfrm>
            <a:off x="3654318" y="5220440"/>
            <a:ext cx="2286000" cy="132397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pPr>
            <a:r>
              <a:rPr lang="en-US" sz="2400" dirty="0">
                <a:solidFill>
                  <a:prstClr val="black"/>
                </a:solidFill>
                <a:ea typeface="Calibri"/>
                <a:cs typeface="Times New Roman"/>
              </a:rPr>
              <a:t>Support</a:t>
            </a:r>
          </a:p>
          <a:p>
            <a:pPr algn="ctr" defTabSz="914400">
              <a:lnSpc>
                <a:spcPct val="115000"/>
              </a:lnSpc>
              <a:spcAft>
                <a:spcPts val="1000"/>
              </a:spcAft>
            </a:pPr>
            <a:r>
              <a:rPr lang="en-US" dirty="0">
                <a:solidFill>
                  <a:prstClr val="black"/>
                </a:solidFill>
                <a:ea typeface="Calibri"/>
                <a:cs typeface="Times New Roman"/>
              </a:rPr>
              <a:t>Encouragement, nurture</a:t>
            </a:r>
          </a:p>
        </p:txBody>
      </p:sp>
      <p:sp>
        <p:nvSpPr>
          <p:cNvPr id="12" name="Left-Right Arrow 11"/>
          <p:cNvSpPr/>
          <p:nvPr/>
        </p:nvSpPr>
        <p:spPr>
          <a:xfrm>
            <a:off x="4467225" y="9078913"/>
            <a:ext cx="4133850" cy="48418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prstClr val="white"/>
              </a:solidFill>
            </a:endParaRPr>
          </a:p>
        </p:txBody>
      </p:sp>
      <p:sp>
        <p:nvSpPr>
          <p:cNvPr id="13" name="Text Box 9"/>
          <p:cNvSpPr txBox="1"/>
          <p:nvPr/>
        </p:nvSpPr>
        <p:spPr>
          <a:xfrm>
            <a:off x="4371975" y="9717088"/>
            <a:ext cx="1171575" cy="381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defTabSz="914400">
              <a:lnSpc>
                <a:spcPct val="115000"/>
              </a:lnSpc>
              <a:spcAft>
                <a:spcPts val="1000"/>
              </a:spcAft>
            </a:pPr>
            <a:r>
              <a:rPr lang="en-US">
                <a:solidFill>
                  <a:prstClr val="black"/>
                </a:solidFill>
                <a:ea typeface="Calibri"/>
                <a:cs typeface="Times New Roman"/>
              </a:rPr>
              <a:t>Punitive</a:t>
            </a:r>
            <a:endParaRPr lang="en-US" sz="1100">
              <a:solidFill>
                <a:prstClr val="black"/>
              </a:solidFill>
              <a:ea typeface="Calibri"/>
              <a:cs typeface="Times New Roman"/>
            </a:endParaRPr>
          </a:p>
        </p:txBody>
      </p:sp>
      <p:sp>
        <p:nvSpPr>
          <p:cNvPr id="14" name="Text Box 10"/>
          <p:cNvSpPr txBox="1"/>
          <p:nvPr/>
        </p:nvSpPr>
        <p:spPr>
          <a:xfrm>
            <a:off x="7439025" y="9707563"/>
            <a:ext cx="1266825" cy="3810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914400">
              <a:lnSpc>
                <a:spcPct val="115000"/>
              </a:lnSpc>
              <a:spcAft>
                <a:spcPts val="1000"/>
              </a:spcAft>
            </a:pPr>
            <a:r>
              <a:rPr lang="en-US">
                <a:solidFill>
                  <a:prstClr val="black"/>
                </a:solidFill>
                <a:ea typeface="Calibri"/>
                <a:cs typeface="Times New Roman"/>
              </a:rPr>
              <a:t>Permissive</a:t>
            </a:r>
            <a:endParaRPr lang="en-US" sz="1100">
              <a:solidFill>
                <a:prstClr val="black"/>
              </a:solidFill>
              <a:ea typeface="Calibri"/>
              <a:cs typeface="Times New Roman"/>
            </a:endParaRPr>
          </a:p>
        </p:txBody>
      </p:sp>
      <p:sp>
        <p:nvSpPr>
          <p:cNvPr id="15" name="Rectangle 13"/>
          <p:cNvSpPr>
            <a:spLocks noChangeArrowheads="1"/>
          </p:cNvSpPr>
          <p:nvPr/>
        </p:nvSpPr>
        <p:spPr bwMode="auto">
          <a:xfrm>
            <a:off x="2886075" y="16684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solidFill>
                <a:prstClr val="black"/>
              </a:solidFill>
            </a:endParaRPr>
          </a:p>
        </p:txBody>
      </p:sp>
      <p:sp>
        <p:nvSpPr>
          <p:cNvPr id="16" name="Rectangle 19"/>
          <p:cNvSpPr>
            <a:spLocks noChangeArrowheads="1"/>
          </p:cNvSpPr>
          <p:nvPr/>
        </p:nvSpPr>
        <p:spPr bwMode="auto">
          <a:xfrm>
            <a:off x="385762" y="6096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a:solidFill>
                <a:prstClr val="black"/>
              </a:solidFill>
              <a:latin typeface="Arial" pitchFamily="34" charset="0"/>
              <a:cs typeface="Arial" pitchFamily="34" charset="0"/>
            </a:endParaRPr>
          </a:p>
        </p:txBody>
      </p:sp>
      <p:sp>
        <p:nvSpPr>
          <p:cNvPr id="3" name="Rectangle 2"/>
          <p:cNvSpPr/>
          <p:nvPr/>
        </p:nvSpPr>
        <p:spPr>
          <a:xfrm rot="16200000">
            <a:off x="5953943" y="3654183"/>
            <a:ext cx="5657852" cy="276999"/>
          </a:xfrm>
          <a:prstGeom prst="rect">
            <a:avLst/>
          </a:prstGeom>
        </p:spPr>
        <p:txBody>
          <a:bodyPr wrap="square">
            <a:spAutoFit/>
          </a:bodyPr>
          <a:lstStyle/>
          <a:p>
            <a:pPr defTabSz="914400"/>
            <a:r>
              <a:rPr lang="en-US" sz="1200" dirty="0">
                <a:solidFill>
                  <a:prstClr val="black"/>
                </a:solidFill>
              </a:rPr>
              <a:t>The Restorative Practices Handbook  by Bob Costello, Joshua </a:t>
            </a:r>
            <a:r>
              <a:rPr lang="en-US" sz="1200" dirty="0" err="1">
                <a:solidFill>
                  <a:prstClr val="black"/>
                </a:solidFill>
              </a:rPr>
              <a:t>Wachtel</a:t>
            </a:r>
            <a:r>
              <a:rPr lang="en-US" sz="1200" dirty="0">
                <a:solidFill>
                  <a:prstClr val="black"/>
                </a:solidFill>
              </a:rPr>
              <a:t> and Ted </a:t>
            </a:r>
            <a:r>
              <a:rPr lang="en-US" sz="1200" dirty="0" err="1">
                <a:solidFill>
                  <a:prstClr val="black"/>
                </a:solidFill>
              </a:rPr>
              <a:t>Watchtel</a:t>
            </a:r>
            <a:endParaRPr lang="en-US" sz="1200" dirty="0">
              <a:solidFill>
                <a:prstClr val="black"/>
              </a:solidFill>
            </a:endParaRPr>
          </a:p>
        </p:txBody>
      </p:sp>
      <p:sp>
        <p:nvSpPr>
          <p:cNvPr id="17" name="Footer Placeholder 16">
            <a:extLst>
              <a:ext uri="{FF2B5EF4-FFF2-40B4-BE49-F238E27FC236}">
                <a16:creationId xmlns:a16="http://schemas.microsoft.com/office/drawing/2014/main" id="{4C0CA37A-77B7-450B-9022-640560867FFB}"/>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18" name="Straight Connector 17">
            <a:extLst>
              <a:ext uri="{FF2B5EF4-FFF2-40B4-BE49-F238E27FC236}">
                <a16:creationId xmlns:a16="http://schemas.microsoft.com/office/drawing/2014/main" id="{353AAEA7-AA98-444A-BA4D-EB747FAF5A8C}"/>
              </a:ext>
            </a:extLst>
          </p:cNvPr>
          <p:cNvCxnSpPr>
            <a:cxnSpLocks/>
          </p:cNvCxnSpPr>
          <p:nvPr/>
        </p:nvCxnSpPr>
        <p:spPr>
          <a:xfrm>
            <a:off x="484095" y="999706"/>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82671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0402" y="47653"/>
            <a:ext cx="8464169" cy="1143000"/>
          </a:xfrm>
        </p:spPr>
        <p:txBody>
          <a:bodyPr>
            <a:normAutofit/>
          </a:bodyPr>
          <a:lstStyle/>
          <a:p>
            <a:pPr algn="l"/>
            <a:r>
              <a:rPr lang="en-US" sz="3200" dirty="0"/>
              <a:t>RESTORATIVE PRACTICES:</a:t>
            </a:r>
            <a:r>
              <a:rPr lang="en-US" sz="3000" dirty="0"/>
              <a:t> Social Discipline Window</a:t>
            </a:r>
          </a:p>
        </p:txBody>
      </p:sp>
      <p:graphicFrame>
        <p:nvGraphicFramePr>
          <p:cNvPr id="4" name="Content Placeholder 3"/>
          <p:cNvGraphicFramePr>
            <a:graphicFrameLocks noGrp="1"/>
          </p:cNvGraphicFramePr>
          <p:nvPr>
            <p:ph idx="1"/>
          </p:nvPr>
        </p:nvGraphicFramePr>
        <p:xfrm>
          <a:off x="2635825" y="1386737"/>
          <a:ext cx="4688900" cy="3811500"/>
        </p:xfrm>
        <a:graphic>
          <a:graphicData uri="http://schemas.openxmlformats.org/drawingml/2006/table">
            <a:tbl>
              <a:tblPr firstRow="1" firstCol="1" bandRow="1">
                <a:tableStyleId>{5C22544A-7EE6-4342-B048-85BDC9FD1C3A}</a:tableStyleId>
              </a:tblPr>
              <a:tblGrid>
                <a:gridCol w="2393375">
                  <a:extLst>
                    <a:ext uri="{9D8B030D-6E8A-4147-A177-3AD203B41FA5}">
                      <a16:colId xmlns:a16="http://schemas.microsoft.com/office/drawing/2014/main" val="20000"/>
                    </a:ext>
                  </a:extLst>
                </a:gridCol>
                <a:gridCol w="2295525">
                  <a:extLst>
                    <a:ext uri="{9D8B030D-6E8A-4147-A177-3AD203B41FA5}">
                      <a16:colId xmlns:a16="http://schemas.microsoft.com/office/drawing/2014/main" val="20001"/>
                    </a:ext>
                  </a:extLst>
                </a:gridCol>
              </a:tblGrid>
              <a:tr h="196606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200" b="1" dirty="0">
                          <a:effectLst/>
                          <a:latin typeface="+mn-lt"/>
                        </a:rPr>
                        <a:t>To</a:t>
                      </a:r>
                      <a:endParaRPr lang="en-US" sz="1200" b="1" dirty="0">
                        <a:effectLst/>
                        <a:latin typeface="+mn-lt"/>
                      </a:endParaRPr>
                    </a:p>
                    <a:p>
                      <a:pPr marL="0" marR="0" algn="ctr">
                        <a:lnSpc>
                          <a:spcPct val="115000"/>
                        </a:lnSpc>
                        <a:spcBef>
                          <a:spcPts val="0"/>
                        </a:spcBef>
                        <a:spcAft>
                          <a:spcPts val="0"/>
                        </a:spcAft>
                      </a:pPr>
                      <a:r>
                        <a:rPr lang="en-US" sz="1800" dirty="0">
                          <a:effectLst/>
                        </a:rPr>
                        <a:t>Punitive</a:t>
                      </a:r>
                    </a:p>
                    <a:p>
                      <a:pPr marL="0" marR="0" algn="ctr">
                        <a:lnSpc>
                          <a:spcPct val="115000"/>
                        </a:lnSpc>
                        <a:spcBef>
                          <a:spcPts val="0"/>
                        </a:spcBef>
                        <a:spcAft>
                          <a:spcPts val="0"/>
                        </a:spcAft>
                      </a:pPr>
                      <a:endParaRPr lang="en-US" sz="1800" dirty="0">
                        <a:effectLst/>
                      </a:endParaRPr>
                    </a:p>
                    <a:p>
                      <a:pPr marL="0" marR="0" algn="ctr">
                        <a:lnSpc>
                          <a:spcPct val="115000"/>
                        </a:lnSpc>
                        <a:spcBef>
                          <a:spcPts val="0"/>
                        </a:spcBef>
                        <a:spcAft>
                          <a:spcPts val="0"/>
                        </a:spcAft>
                      </a:pPr>
                      <a:r>
                        <a:rPr lang="en-US" sz="1600" dirty="0">
                          <a:effectLst/>
                        </a:rPr>
                        <a:t>power over </a:t>
                      </a:r>
                    </a:p>
                    <a:p>
                      <a:pPr marL="0" marR="0" algn="ctr">
                        <a:lnSpc>
                          <a:spcPct val="115000"/>
                        </a:lnSpc>
                        <a:spcBef>
                          <a:spcPts val="0"/>
                        </a:spcBef>
                        <a:spcAft>
                          <a:spcPts val="0"/>
                        </a:spcAft>
                      </a:pPr>
                      <a:r>
                        <a:rPr lang="en-US" sz="1600" b="1" dirty="0">
                          <a:effectLst/>
                          <a:latin typeface="+mn-lt"/>
                        </a:rPr>
                        <a:t> </a:t>
                      </a:r>
                      <a:endParaRPr lang="en-US" sz="1600" b="1" dirty="0">
                        <a:effectLst/>
                        <a:latin typeface="+mn-lt"/>
                        <a:cs typeface="Times New Roman"/>
                      </a:endParaRPr>
                    </a:p>
                    <a:p>
                      <a:pPr marL="0" marR="0" algn="ctr">
                        <a:lnSpc>
                          <a:spcPct val="115000"/>
                        </a:lnSpc>
                        <a:spcBef>
                          <a:spcPts val="0"/>
                        </a:spcBef>
                        <a:spcAft>
                          <a:spcPts val="0"/>
                        </a:spcAft>
                      </a:pPr>
                      <a:endParaRPr lang="en-US" sz="1200" b="1" dirty="0">
                        <a:effectLst/>
                        <a:latin typeface="+mn-lt"/>
                      </a:endParaRPr>
                    </a:p>
                  </a:txBody>
                  <a:tcPr marL="68580" marR="68580" marT="0" marB="0">
                    <a:solidFill>
                      <a:schemeClr val="accent3">
                        <a:lumMod val="75000"/>
                      </a:schemeClr>
                    </a:solidFill>
                  </a:tcPr>
                </a:tc>
                <a:tc>
                  <a:txBody>
                    <a:bodyPr/>
                    <a:lstStyle/>
                    <a:p>
                      <a:pPr marL="0" marR="0" algn="ctr">
                        <a:lnSpc>
                          <a:spcPct val="115000"/>
                        </a:lnSpc>
                        <a:spcBef>
                          <a:spcPts val="0"/>
                        </a:spcBef>
                        <a:spcAft>
                          <a:spcPts val="0"/>
                        </a:spcAft>
                      </a:pPr>
                      <a:r>
                        <a:rPr lang="en-US" sz="3200" b="1" dirty="0">
                          <a:effectLst/>
                          <a:latin typeface="+mn-lt"/>
                        </a:rPr>
                        <a:t>With</a:t>
                      </a:r>
                    </a:p>
                    <a:p>
                      <a:pPr marL="0" marR="0" algn="ctr">
                        <a:lnSpc>
                          <a:spcPct val="115000"/>
                        </a:lnSpc>
                        <a:spcBef>
                          <a:spcPts val="0"/>
                        </a:spcBef>
                        <a:spcAft>
                          <a:spcPts val="0"/>
                        </a:spcAft>
                      </a:pPr>
                      <a:r>
                        <a:rPr lang="en-US" sz="2000" b="1" dirty="0">
                          <a:effectLst/>
                          <a:latin typeface="+mn-lt"/>
                        </a:rPr>
                        <a:t> </a:t>
                      </a:r>
                      <a:r>
                        <a:rPr lang="en-US" sz="1600" dirty="0">
                          <a:effectLst/>
                        </a:rPr>
                        <a:t>Restorative</a:t>
                      </a:r>
                    </a:p>
                    <a:p>
                      <a:pPr marL="0" marR="0" algn="ctr">
                        <a:lnSpc>
                          <a:spcPct val="115000"/>
                        </a:lnSpc>
                        <a:spcBef>
                          <a:spcPts val="0"/>
                        </a:spcBef>
                        <a:spcAft>
                          <a:spcPts val="0"/>
                        </a:spcAft>
                      </a:pPr>
                      <a:endParaRPr lang="en-US" sz="1600" dirty="0">
                        <a:effectLst/>
                      </a:endParaRPr>
                    </a:p>
                    <a:p>
                      <a:pPr marL="0" marR="0" algn="ctr">
                        <a:lnSpc>
                          <a:spcPct val="115000"/>
                        </a:lnSpc>
                        <a:spcBef>
                          <a:spcPts val="0"/>
                        </a:spcBef>
                        <a:spcAft>
                          <a:spcPts val="0"/>
                        </a:spcAft>
                      </a:pPr>
                      <a:r>
                        <a:rPr lang="en-US" sz="1400" dirty="0">
                          <a:effectLst/>
                        </a:rPr>
                        <a:t>power with</a:t>
                      </a:r>
                      <a:endParaRPr lang="en-US" sz="1600" b="1" dirty="0">
                        <a:effectLst/>
                        <a:latin typeface="+mn-lt"/>
                        <a:ea typeface="Calibri"/>
                        <a:cs typeface="Times New Roman"/>
                      </a:endParaRPr>
                    </a:p>
                  </a:txBody>
                  <a:tcPr marL="68580" marR="68580" marT="0" marB="0">
                    <a:solidFill>
                      <a:schemeClr val="accent3">
                        <a:lumMod val="75000"/>
                      </a:schemeClr>
                    </a:solidFill>
                  </a:tcPr>
                </a:tc>
                <a:extLst>
                  <a:ext uri="{0D108BD9-81ED-4DB2-BD59-A6C34878D82A}">
                    <a16:rowId xmlns:a16="http://schemas.microsoft.com/office/drawing/2014/main" val="10000"/>
                  </a:ext>
                </a:extLst>
              </a:tr>
              <a:tr h="1728645">
                <a:tc>
                  <a:txBody>
                    <a:bodyPr/>
                    <a:lstStyle/>
                    <a:p>
                      <a:pPr marL="0" marR="0" algn="ctr">
                        <a:lnSpc>
                          <a:spcPct val="115000"/>
                        </a:lnSpc>
                        <a:spcBef>
                          <a:spcPts val="0"/>
                        </a:spcBef>
                        <a:spcAft>
                          <a:spcPts val="0"/>
                        </a:spcAft>
                      </a:pPr>
                      <a:r>
                        <a:rPr lang="en-US" sz="3200" b="1" dirty="0">
                          <a:effectLst/>
                          <a:latin typeface="+mn-lt"/>
                        </a:rPr>
                        <a:t>Not</a:t>
                      </a:r>
                      <a:endParaRPr lang="en-US" sz="1200" b="1" dirty="0">
                        <a:effectLst/>
                        <a:latin typeface="+mn-lt"/>
                      </a:endParaRPr>
                    </a:p>
                    <a:p>
                      <a:pPr marL="0" marR="0" algn="ctr">
                        <a:lnSpc>
                          <a:spcPct val="115000"/>
                        </a:lnSpc>
                        <a:spcBef>
                          <a:spcPts val="0"/>
                        </a:spcBef>
                        <a:spcAft>
                          <a:spcPts val="0"/>
                        </a:spcAft>
                      </a:pPr>
                      <a:r>
                        <a:rPr lang="en-US" sz="1600" b="1" dirty="0">
                          <a:effectLst/>
                          <a:latin typeface="+mn-lt"/>
                        </a:rPr>
                        <a:t> </a:t>
                      </a:r>
                      <a:r>
                        <a:rPr lang="en-US" sz="1600" dirty="0">
                          <a:effectLst/>
                        </a:rPr>
                        <a:t>Neglectful</a:t>
                      </a:r>
                    </a:p>
                    <a:p>
                      <a:pPr marL="0" marR="0" algn="ctr">
                        <a:lnSpc>
                          <a:spcPct val="115000"/>
                        </a:lnSpc>
                        <a:spcBef>
                          <a:spcPts val="0"/>
                        </a:spcBef>
                        <a:spcAft>
                          <a:spcPts val="0"/>
                        </a:spcAft>
                      </a:pPr>
                      <a:endParaRPr lang="en-US" sz="1600" b="1" dirty="0">
                        <a:effectLst/>
                      </a:endParaRPr>
                    </a:p>
                    <a:p>
                      <a:pPr marL="0" marR="0" algn="ctr">
                        <a:lnSpc>
                          <a:spcPct val="115000"/>
                        </a:lnSpc>
                        <a:spcBef>
                          <a:spcPts val="0"/>
                        </a:spcBef>
                        <a:spcAft>
                          <a:spcPts val="0"/>
                        </a:spcAft>
                      </a:pPr>
                      <a:r>
                        <a:rPr lang="en-US" sz="1600" b="1" dirty="0">
                          <a:effectLst/>
                        </a:rPr>
                        <a:t>power over</a:t>
                      </a:r>
                      <a:r>
                        <a:rPr lang="en-US" sz="1800" b="1" dirty="0">
                          <a:effectLst/>
                        </a:rPr>
                        <a:t> </a:t>
                      </a:r>
                      <a:endParaRPr lang="en-US" sz="1800" b="1" dirty="0">
                        <a:effectLst/>
                        <a:latin typeface="+mn-lt"/>
                        <a:ea typeface="Calibri"/>
                        <a:cs typeface="Times New Roman"/>
                      </a:endParaRPr>
                    </a:p>
                    <a:p>
                      <a:pPr marL="0" marR="0" algn="ctr">
                        <a:lnSpc>
                          <a:spcPct val="115000"/>
                        </a:lnSpc>
                        <a:spcBef>
                          <a:spcPts val="0"/>
                        </a:spcBef>
                        <a:spcAft>
                          <a:spcPts val="0"/>
                        </a:spcAft>
                      </a:pPr>
                      <a:endParaRPr lang="en-US" sz="1200" b="1" dirty="0">
                        <a:effectLst/>
                        <a:latin typeface="+mn-lt"/>
                      </a:endParaRPr>
                    </a:p>
                    <a:p>
                      <a:pPr marL="0" marR="0" algn="ctr">
                        <a:lnSpc>
                          <a:spcPct val="115000"/>
                        </a:lnSpc>
                        <a:spcBef>
                          <a:spcPts val="0"/>
                        </a:spcBef>
                        <a:spcAft>
                          <a:spcPts val="0"/>
                        </a:spcAft>
                      </a:pPr>
                      <a:r>
                        <a:rPr lang="en-US" sz="1200" b="1" dirty="0">
                          <a:effectLst/>
                          <a:latin typeface="+mn-lt"/>
                        </a:rPr>
                        <a:t> </a:t>
                      </a:r>
                      <a:endParaRPr lang="en-US" sz="1200" b="1" dirty="0">
                        <a:effectLst/>
                        <a:latin typeface="+mn-lt"/>
                        <a:ea typeface="Calibri"/>
                        <a:cs typeface="Times New Roman"/>
                      </a:endParaRPr>
                    </a:p>
                  </a:txBody>
                  <a:tcPr marL="68580" marR="68580" marT="0" marB="0">
                    <a:solidFill>
                      <a:schemeClr val="accent3">
                        <a:lumMod val="75000"/>
                      </a:schemeClr>
                    </a:solidFill>
                  </a:tcPr>
                </a:tc>
                <a:tc>
                  <a:txBody>
                    <a:bodyPr/>
                    <a:lstStyle/>
                    <a:p>
                      <a:pPr marL="0" marR="0" algn="ctr">
                        <a:lnSpc>
                          <a:spcPct val="115000"/>
                        </a:lnSpc>
                        <a:spcBef>
                          <a:spcPts val="0"/>
                        </a:spcBef>
                        <a:spcAft>
                          <a:spcPts val="0"/>
                        </a:spcAft>
                      </a:pPr>
                      <a:r>
                        <a:rPr lang="en-US" sz="2800" b="1" dirty="0">
                          <a:effectLst/>
                          <a:latin typeface="+mn-lt"/>
                        </a:rPr>
                        <a:t> </a:t>
                      </a:r>
                      <a:r>
                        <a:rPr lang="en-US" sz="3200" b="1" dirty="0">
                          <a:solidFill>
                            <a:schemeClr val="bg1"/>
                          </a:solidFill>
                          <a:effectLst/>
                          <a:latin typeface="+mn-lt"/>
                        </a:rPr>
                        <a:t>For</a:t>
                      </a:r>
                      <a:endParaRPr lang="en-US" sz="1200" b="1" dirty="0">
                        <a:solidFill>
                          <a:schemeClr val="bg1"/>
                        </a:solidFill>
                        <a:effectLst/>
                        <a:latin typeface="+mn-lt"/>
                      </a:endParaRPr>
                    </a:p>
                    <a:p>
                      <a:pPr marL="0" marR="0" algn="ctr">
                        <a:lnSpc>
                          <a:spcPct val="115000"/>
                        </a:lnSpc>
                        <a:spcBef>
                          <a:spcPts val="0"/>
                        </a:spcBef>
                        <a:spcAft>
                          <a:spcPts val="0"/>
                        </a:spcAft>
                      </a:pPr>
                      <a:r>
                        <a:rPr lang="en-US" sz="2000" b="1" dirty="0">
                          <a:effectLst/>
                          <a:latin typeface="+mn-lt"/>
                        </a:rPr>
                        <a:t> </a:t>
                      </a:r>
                      <a:r>
                        <a:rPr lang="en-US" sz="1600" b="1" dirty="0">
                          <a:solidFill>
                            <a:schemeClr val="bg1"/>
                          </a:solidFill>
                          <a:effectLst/>
                        </a:rPr>
                        <a:t>Permissive</a:t>
                      </a:r>
                      <a:endParaRPr lang="en-US" sz="1050" b="1" dirty="0">
                        <a:solidFill>
                          <a:schemeClr val="bg1"/>
                        </a:solidFill>
                        <a:effectLst/>
                      </a:endParaRPr>
                    </a:p>
                    <a:p>
                      <a:pPr marL="0" marR="0" algn="ctr">
                        <a:lnSpc>
                          <a:spcPct val="115000"/>
                        </a:lnSpc>
                        <a:spcBef>
                          <a:spcPts val="0"/>
                        </a:spcBef>
                        <a:spcAft>
                          <a:spcPts val="0"/>
                        </a:spcAft>
                      </a:pPr>
                      <a:endParaRPr lang="en-US" sz="1050" b="1" dirty="0">
                        <a:solidFill>
                          <a:schemeClr val="bg1"/>
                        </a:solidFill>
                        <a:effectLst/>
                      </a:endParaRPr>
                    </a:p>
                    <a:p>
                      <a:pPr marL="0" marR="0" algn="ctr">
                        <a:lnSpc>
                          <a:spcPct val="115000"/>
                        </a:lnSpc>
                        <a:spcBef>
                          <a:spcPts val="0"/>
                        </a:spcBef>
                        <a:spcAft>
                          <a:spcPts val="0"/>
                        </a:spcAft>
                      </a:pPr>
                      <a:r>
                        <a:rPr lang="en-US" sz="1600" b="1" dirty="0">
                          <a:solidFill>
                            <a:schemeClr val="bg1"/>
                          </a:solidFill>
                          <a:effectLst/>
                        </a:rPr>
                        <a:t>power over</a:t>
                      </a:r>
                      <a:r>
                        <a:rPr lang="en-US" sz="1600" b="1" dirty="0">
                          <a:effectLst/>
                        </a:rPr>
                        <a:t> </a:t>
                      </a:r>
                    </a:p>
                    <a:p>
                      <a:pPr marL="0" marR="0" algn="ctr">
                        <a:lnSpc>
                          <a:spcPct val="115000"/>
                        </a:lnSpc>
                        <a:spcBef>
                          <a:spcPts val="0"/>
                        </a:spcBef>
                        <a:spcAft>
                          <a:spcPts val="1000"/>
                        </a:spcAft>
                      </a:pPr>
                      <a:endParaRPr lang="en-US" sz="1200" b="1" dirty="0">
                        <a:effectLst/>
                        <a:latin typeface="+mn-lt"/>
                        <a:ea typeface="Calibri"/>
                        <a:cs typeface="Times New Roman"/>
                      </a:endParaRPr>
                    </a:p>
                  </a:txBody>
                  <a:tcPr marL="68580" marR="68580" marT="0" marB="0">
                    <a:solidFill>
                      <a:schemeClr val="accent3">
                        <a:lumMod val="75000"/>
                      </a:schemeClr>
                    </a:solidFill>
                  </a:tcPr>
                </a:tc>
                <a:extLst>
                  <a:ext uri="{0D108BD9-81ED-4DB2-BD59-A6C34878D82A}">
                    <a16:rowId xmlns:a16="http://schemas.microsoft.com/office/drawing/2014/main" val="10001"/>
                  </a:ext>
                </a:extLst>
              </a:tr>
            </a:tbl>
          </a:graphicData>
        </a:graphic>
      </p:graphicFrame>
      <p:sp>
        <p:nvSpPr>
          <p:cNvPr id="5" name="Up Arrow 4"/>
          <p:cNvSpPr/>
          <p:nvPr/>
        </p:nvSpPr>
        <p:spPr>
          <a:xfrm>
            <a:off x="1778576" y="2202585"/>
            <a:ext cx="133350" cy="2647950"/>
          </a:xfrm>
          <a:prstGeom prst="up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prstClr val="white"/>
              </a:solidFill>
            </a:endParaRPr>
          </a:p>
        </p:txBody>
      </p:sp>
      <p:sp>
        <p:nvSpPr>
          <p:cNvPr id="6" name="Right Arrow 5"/>
          <p:cNvSpPr/>
          <p:nvPr/>
        </p:nvSpPr>
        <p:spPr>
          <a:xfrm>
            <a:off x="2886075" y="5682456"/>
            <a:ext cx="3552825" cy="1793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prstClr val="white"/>
              </a:solidFill>
            </a:endParaRPr>
          </a:p>
        </p:txBody>
      </p:sp>
      <p:sp>
        <p:nvSpPr>
          <p:cNvPr id="7" name="Text Box 3"/>
          <p:cNvSpPr txBox="1"/>
          <p:nvPr/>
        </p:nvSpPr>
        <p:spPr>
          <a:xfrm>
            <a:off x="1449963" y="1506538"/>
            <a:ext cx="790575" cy="5359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pPr>
            <a:r>
              <a:rPr lang="en-US" sz="2400" dirty="0">
                <a:solidFill>
                  <a:prstClr val="black"/>
                </a:solidFill>
                <a:ea typeface="Calibri"/>
                <a:cs typeface="Times New Roman"/>
              </a:rPr>
              <a:t>High</a:t>
            </a:r>
          </a:p>
        </p:txBody>
      </p:sp>
      <p:sp>
        <p:nvSpPr>
          <p:cNvPr id="8" name="Text Box 4"/>
          <p:cNvSpPr txBox="1"/>
          <p:nvPr/>
        </p:nvSpPr>
        <p:spPr>
          <a:xfrm>
            <a:off x="1449962" y="5597666"/>
            <a:ext cx="790576" cy="53845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pPr>
            <a:r>
              <a:rPr lang="en-US" sz="2400" dirty="0">
                <a:solidFill>
                  <a:prstClr val="black"/>
                </a:solidFill>
                <a:ea typeface="Calibri"/>
                <a:cs typeface="Times New Roman"/>
              </a:rPr>
              <a:t>Low</a:t>
            </a:r>
          </a:p>
        </p:txBody>
      </p:sp>
      <p:sp>
        <p:nvSpPr>
          <p:cNvPr id="9" name="Text Box 5"/>
          <p:cNvSpPr txBox="1"/>
          <p:nvPr/>
        </p:nvSpPr>
        <p:spPr>
          <a:xfrm>
            <a:off x="6760152" y="5591173"/>
            <a:ext cx="867210" cy="46990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pPr>
            <a:r>
              <a:rPr lang="en-US" sz="2400" dirty="0">
                <a:solidFill>
                  <a:prstClr val="black"/>
                </a:solidFill>
                <a:ea typeface="Calibri"/>
                <a:cs typeface="Times New Roman"/>
              </a:rPr>
              <a:t>High</a:t>
            </a:r>
          </a:p>
        </p:txBody>
      </p:sp>
      <p:sp>
        <p:nvSpPr>
          <p:cNvPr id="10" name="Text Box 6"/>
          <p:cNvSpPr txBox="1"/>
          <p:nvPr/>
        </p:nvSpPr>
        <p:spPr>
          <a:xfrm>
            <a:off x="253359" y="2831886"/>
            <a:ext cx="1524000" cy="1389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pPr>
            <a:r>
              <a:rPr lang="en-US" sz="2400" b="1" dirty="0">
                <a:solidFill>
                  <a:prstClr val="black"/>
                </a:solidFill>
                <a:ea typeface="Calibri"/>
                <a:cs typeface="Times New Roman"/>
              </a:rPr>
              <a:t>Control</a:t>
            </a:r>
          </a:p>
          <a:p>
            <a:pPr algn="ctr" defTabSz="914400">
              <a:lnSpc>
                <a:spcPct val="115000"/>
              </a:lnSpc>
              <a:spcAft>
                <a:spcPts val="1000"/>
              </a:spcAft>
            </a:pPr>
            <a:r>
              <a:rPr lang="en-US" dirty="0">
                <a:solidFill>
                  <a:prstClr val="black"/>
                </a:solidFill>
                <a:ea typeface="Calibri"/>
                <a:cs typeface="Times New Roman"/>
              </a:rPr>
              <a:t>(limit setting, discipline)</a:t>
            </a:r>
          </a:p>
        </p:txBody>
      </p:sp>
      <p:sp>
        <p:nvSpPr>
          <p:cNvPr id="11" name="Text Box 7"/>
          <p:cNvSpPr txBox="1"/>
          <p:nvPr/>
        </p:nvSpPr>
        <p:spPr>
          <a:xfrm>
            <a:off x="3654318" y="5220440"/>
            <a:ext cx="2286000" cy="132397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pPr>
            <a:r>
              <a:rPr lang="en-US" sz="2400" dirty="0">
                <a:solidFill>
                  <a:prstClr val="black"/>
                </a:solidFill>
                <a:ea typeface="Calibri"/>
                <a:cs typeface="Times New Roman"/>
              </a:rPr>
              <a:t>Support</a:t>
            </a:r>
          </a:p>
          <a:p>
            <a:pPr algn="ctr" defTabSz="914400">
              <a:lnSpc>
                <a:spcPct val="115000"/>
              </a:lnSpc>
              <a:spcAft>
                <a:spcPts val="1000"/>
              </a:spcAft>
            </a:pPr>
            <a:r>
              <a:rPr lang="en-US" dirty="0">
                <a:solidFill>
                  <a:prstClr val="black"/>
                </a:solidFill>
                <a:ea typeface="Calibri"/>
                <a:cs typeface="Times New Roman"/>
              </a:rPr>
              <a:t>Encouragement, nurture</a:t>
            </a:r>
          </a:p>
        </p:txBody>
      </p:sp>
      <p:sp>
        <p:nvSpPr>
          <p:cNvPr id="12" name="Left-Right Arrow 11"/>
          <p:cNvSpPr/>
          <p:nvPr/>
        </p:nvSpPr>
        <p:spPr>
          <a:xfrm>
            <a:off x="4467225" y="9078913"/>
            <a:ext cx="4133850" cy="48418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prstClr val="white"/>
              </a:solidFill>
            </a:endParaRPr>
          </a:p>
        </p:txBody>
      </p:sp>
      <p:sp>
        <p:nvSpPr>
          <p:cNvPr id="13" name="Text Box 9"/>
          <p:cNvSpPr txBox="1"/>
          <p:nvPr/>
        </p:nvSpPr>
        <p:spPr>
          <a:xfrm>
            <a:off x="4371975" y="9717088"/>
            <a:ext cx="1171575" cy="381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defTabSz="914400">
              <a:lnSpc>
                <a:spcPct val="115000"/>
              </a:lnSpc>
              <a:spcAft>
                <a:spcPts val="1000"/>
              </a:spcAft>
            </a:pPr>
            <a:r>
              <a:rPr lang="en-US">
                <a:solidFill>
                  <a:prstClr val="black"/>
                </a:solidFill>
                <a:ea typeface="Calibri"/>
                <a:cs typeface="Times New Roman"/>
              </a:rPr>
              <a:t>Punitive</a:t>
            </a:r>
            <a:endParaRPr lang="en-US" sz="1100">
              <a:solidFill>
                <a:prstClr val="black"/>
              </a:solidFill>
              <a:ea typeface="Calibri"/>
              <a:cs typeface="Times New Roman"/>
            </a:endParaRPr>
          </a:p>
        </p:txBody>
      </p:sp>
      <p:sp>
        <p:nvSpPr>
          <p:cNvPr id="14" name="Text Box 10"/>
          <p:cNvSpPr txBox="1"/>
          <p:nvPr/>
        </p:nvSpPr>
        <p:spPr>
          <a:xfrm>
            <a:off x="7439025" y="9707563"/>
            <a:ext cx="1266825" cy="3810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914400">
              <a:lnSpc>
                <a:spcPct val="115000"/>
              </a:lnSpc>
              <a:spcAft>
                <a:spcPts val="1000"/>
              </a:spcAft>
            </a:pPr>
            <a:r>
              <a:rPr lang="en-US">
                <a:solidFill>
                  <a:prstClr val="black"/>
                </a:solidFill>
                <a:ea typeface="Calibri"/>
                <a:cs typeface="Times New Roman"/>
              </a:rPr>
              <a:t>Permissive</a:t>
            </a:r>
            <a:endParaRPr lang="en-US" sz="1100">
              <a:solidFill>
                <a:prstClr val="black"/>
              </a:solidFill>
              <a:ea typeface="Calibri"/>
              <a:cs typeface="Times New Roman"/>
            </a:endParaRPr>
          </a:p>
        </p:txBody>
      </p:sp>
      <p:sp>
        <p:nvSpPr>
          <p:cNvPr id="15" name="Rectangle 13"/>
          <p:cNvSpPr>
            <a:spLocks noChangeArrowheads="1"/>
          </p:cNvSpPr>
          <p:nvPr/>
        </p:nvSpPr>
        <p:spPr bwMode="auto">
          <a:xfrm>
            <a:off x="2886075" y="16684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solidFill>
                <a:prstClr val="black"/>
              </a:solidFill>
            </a:endParaRPr>
          </a:p>
        </p:txBody>
      </p:sp>
      <p:sp>
        <p:nvSpPr>
          <p:cNvPr id="16" name="Rectangle 19"/>
          <p:cNvSpPr>
            <a:spLocks noChangeArrowheads="1"/>
          </p:cNvSpPr>
          <p:nvPr/>
        </p:nvSpPr>
        <p:spPr bwMode="auto">
          <a:xfrm>
            <a:off x="385762" y="6096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a:solidFill>
                <a:prstClr val="black"/>
              </a:solidFill>
              <a:latin typeface="Arial" pitchFamily="34" charset="0"/>
              <a:cs typeface="Arial" pitchFamily="34" charset="0"/>
            </a:endParaRPr>
          </a:p>
        </p:txBody>
      </p:sp>
      <p:sp>
        <p:nvSpPr>
          <p:cNvPr id="3" name="Rectangle 2"/>
          <p:cNvSpPr/>
          <p:nvPr/>
        </p:nvSpPr>
        <p:spPr>
          <a:xfrm rot="16200000">
            <a:off x="5953943" y="3654183"/>
            <a:ext cx="5657852" cy="276999"/>
          </a:xfrm>
          <a:prstGeom prst="rect">
            <a:avLst/>
          </a:prstGeom>
        </p:spPr>
        <p:txBody>
          <a:bodyPr wrap="square">
            <a:spAutoFit/>
          </a:bodyPr>
          <a:lstStyle/>
          <a:p>
            <a:pPr defTabSz="914400"/>
            <a:r>
              <a:rPr lang="en-US" sz="1200" dirty="0">
                <a:solidFill>
                  <a:prstClr val="black"/>
                </a:solidFill>
              </a:rPr>
              <a:t>The Restorative Practices Handbook  by Bob Costello, Joshua </a:t>
            </a:r>
            <a:r>
              <a:rPr lang="en-US" sz="1200" dirty="0" err="1">
                <a:solidFill>
                  <a:prstClr val="black"/>
                </a:solidFill>
              </a:rPr>
              <a:t>Wachtel</a:t>
            </a:r>
            <a:r>
              <a:rPr lang="en-US" sz="1200" dirty="0">
                <a:solidFill>
                  <a:prstClr val="black"/>
                </a:solidFill>
              </a:rPr>
              <a:t> and Ted </a:t>
            </a:r>
            <a:r>
              <a:rPr lang="en-US" sz="1200" dirty="0" err="1">
                <a:solidFill>
                  <a:prstClr val="black"/>
                </a:solidFill>
              </a:rPr>
              <a:t>Watchtel</a:t>
            </a:r>
            <a:endParaRPr lang="en-US" sz="1200" dirty="0">
              <a:solidFill>
                <a:prstClr val="black"/>
              </a:solidFill>
            </a:endParaRPr>
          </a:p>
        </p:txBody>
      </p:sp>
      <p:sp>
        <p:nvSpPr>
          <p:cNvPr id="17" name="Footer Placeholder 16">
            <a:extLst>
              <a:ext uri="{FF2B5EF4-FFF2-40B4-BE49-F238E27FC236}">
                <a16:creationId xmlns:a16="http://schemas.microsoft.com/office/drawing/2014/main" id="{4C0CA37A-77B7-450B-9022-640560867FFB}"/>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18" name="Straight Connector 17">
            <a:extLst>
              <a:ext uri="{FF2B5EF4-FFF2-40B4-BE49-F238E27FC236}">
                <a16:creationId xmlns:a16="http://schemas.microsoft.com/office/drawing/2014/main" id="{353AAEA7-AA98-444A-BA4D-EB747FAF5A8C}"/>
              </a:ext>
            </a:extLst>
          </p:cNvPr>
          <p:cNvCxnSpPr>
            <a:cxnSpLocks/>
          </p:cNvCxnSpPr>
          <p:nvPr/>
        </p:nvCxnSpPr>
        <p:spPr>
          <a:xfrm>
            <a:off x="484095" y="999706"/>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8949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721216" y="1436897"/>
            <a:ext cx="1545465" cy="830997"/>
          </a:xfrm>
          <a:prstGeom prst="rect">
            <a:avLst/>
          </a:prstGeom>
          <a:noFill/>
        </p:spPr>
        <p:txBody>
          <a:bodyPr wrap="square" rtlCol="0">
            <a:spAutoFit/>
          </a:bodyPr>
          <a:lstStyle/>
          <a:p>
            <a:r>
              <a:rPr lang="en-US" sz="4800" dirty="0"/>
              <a:t>TO</a:t>
            </a:r>
          </a:p>
        </p:txBody>
      </p:sp>
      <p:sp>
        <p:nvSpPr>
          <p:cNvPr id="9" name="TextBox 8"/>
          <p:cNvSpPr txBox="1"/>
          <p:nvPr/>
        </p:nvSpPr>
        <p:spPr>
          <a:xfrm>
            <a:off x="721216" y="2532109"/>
            <a:ext cx="5731099" cy="707886"/>
          </a:xfrm>
          <a:prstGeom prst="rect">
            <a:avLst/>
          </a:prstGeom>
          <a:noFill/>
        </p:spPr>
        <p:txBody>
          <a:bodyPr wrap="square" rtlCol="0">
            <a:spAutoFit/>
          </a:bodyPr>
          <a:lstStyle/>
          <a:p>
            <a:r>
              <a:rPr lang="en-US" sz="4000" dirty="0"/>
              <a:t>Teacher Classroom Style</a:t>
            </a:r>
          </a:p>
        </p:txBody>
      </p:sp>
      <p:sp>
        <p:nvSpPr>
          <p:cNvPr id="4" name="TextBox 3"/>
          <p:cNvSpPr txBox="1"/>
          <p:nvPr/>
        </p:nvSpPr>
        <p:spPr>
          <a:xfrm>
            <a:off x="721216" y="3919707"/>
            <a:ext cx="7665638" cy="369332"/>
          </a:xfrm>
          <a:prstGeom prst="rect">
            <a:avLst/>
          </a:prstGeom>
          <a:noFill/>
        </p:spPr>
        <p:txBody>
          <a:bodyPr wrap="square" rtlCol="0">
            <a:spAutoFit/>
          </a:bodyPr>
          <a:lstStyle/>
          <a:p>
            <a:r>
              <a:rPr lang="en-US" dirty="0"/>
              <a:t>--------------------------------------------------------------------------------------------------------</a:t>
            </a:r>
          </a:p>
        </p:txBody>
      </p:sp>
      <p:sp>
        <p:nvSpPr>
          <p:cNvPr id="7" name="Footer Placeholder 6">
            <a:extLst>
              <a:ext uri="{FF2B5EF4-FFF2-40B4-BE49-F238E27FC236}">
                <a16:creationId xmlns:a16="http://schemas.microsoft.com/office/drawing/2014/main" id="{FBC80973-2E1F-4484-A659-A44F7342AF1F}"/>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10" name="Straight Connector 9">
            <a:extLst>
              <a:ext uri="{FF2B5EF4-FFF2-40B4-BE49-F238E27FC236}">
                <a16:creationId xmlns:a16="http://schemas.microsoft.com/office/drawing/2014/main" id="{40B4DF28-EB3A-D64C-9B48-4BB4B2A8B93C}"/>
              </a:ext>
            </a:extLst>
          </p:cNvPr>
          <p:cNvCxnSpPr>
            <a:cxnSpLocks/>
          </p:cNvCxnSpPr>
          <p:nvPr/>
        </p:nvCxnSpPr>
        <p:spPr>
          <a:xfrm>
            <a:off x="484095" y="999706"/>
            <a:ext cx="8139952" cy="0"/>
          </a:xfrm>
          <a:prstGeom prst="line">
            <a:avLst/>
          </a:prstGeom>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a16="http://schemas.microsoft.com/office/drawing/2014/main" id="{EA3EEC4E-BEB4-0C4D-85EA-CF7ED75EEFA7}"/>
              </a:ext>
            </a:extLst>
          </p:cNvPr>
          <p:cNvSpPr/>
          <p:nvPr/>
        </p:nvSpPr>
        <p:spPr>
          <a:xfrm>
            <a:off x="484094" y="335293"/>
            <a:ext cx="7902759" cy="584775"/>
          </a:xfrm>
          <a:prstGeom prst="rect">
            <a:avLst/>
          </a:prstGeom>
        </p:spPr>
        <p:txBody>
          <a:bodyPr wrap="square">
            <a:spAutoFit/>
          </a:bodyPr>
          <a:lstStyle/>
          <a:p>
            <a:r>
              <a:rPr lang="en-US" sz="3200" dirty="0"/>
              <a:t>SOCIAL DICIPLINE WINDOW: To</a:t>
            </a:r>
          </a:p>
        </p:txBody>
      </p:sp>
    </p:spTree>
    <p:extLst>
      <p:ext uri="{BB962C8B-B14F-4D97-AF65-F5344CB8AC3E}">
        <p14:creationId xmlns:p14="http://schemas.microsoft.com/office/powerpoint/2010/main" val="1488073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895" y="1387475"/>
            <a:ext cx="8847786" cy="5334000"/>
          </a:xfrm>
        </p:spPr>
        <p:txBody>
          <a:bodyPr>
            <a:normAutofit/>
          </a:bodyPr>
          <a:lstStyle/>
          <a:p>
            <a:pPr marL="0" indent="0">
              <a:spcAft>
                <a:spcPts val="600"/>
              </a:spcAft>
              <a:buNone/>
            </a:pPr>
            <a:r>
              <a:rPr lang="en-US" sz="3800" dirty="0"/>
              <a:t>Observe in the classroom:</a:t>
            </a:r>
          </a:p>
          <a:p>
            <a:r>
              <a:rPr lang="en-US" dirty="0">
                <a:solidFill>
                  <a:schemeClr val="tx2">
                    <a:lumMod val="75000"/>
                  </a:schemeClr>
                </a:solidFill>
              </a:rPr>
              <a:t>Punitive and often uses loud, angry voice</a:t>
            </a:r>
          </a:p>
          <a:p>
            <a:r>
              <a:rPr lang="en-US" dirty="0">
                <a:solidFill>
                  <a:schemeClr val="tx2">
                    <a:lumMod val="75000"/>
                  </a:schemeClr>
                </a:solidFill>
              </a:rPr>
              <a:t>Notices inappropriate behavior more than appropriate</a:t>
            </a:r>
          </a:p>
          <a:p>
            <a:r>
              <a:rPr lang="en-US" dirty="0">
                <a:solidFill>
                  <a:schemeClr val="tx2">
                    <a:lumMod val="75000"/>
                  </a:schemeClr>
                </a:solidFill>
              </a:rPr>
              <a:t>Power struggles</a:t>
            </a:r>
          </a:p>
          <a:p>
            <a:pPr>
              <a:spcAft>
                <a:spcPts val="600"/>
              </a:spcAft>
            </a:pPr>
            <a:r>
              <a:rPr lang="en-US" dirty="0">
                <a:solidFill>
                  <a:schemeClr val="tx2">
                    <a:lumMod val="75000"/>
                  </a:schemeClr>
                </a:solidFill>
              </a:rPr>
              <a:t>Frequently gets immediate compliance</a:t>
            </a:r>
          </a:p>
          <a:p>
            <a:pPr marL="0" indent="0">
              <a:buNone/>
            </a:pPr>
            <a:endParaRPr lang="en-US" sz="3800" dirty="0"/>
          </a:p>
          <a:p>
            <a:endParaRPr lang="en-US" dirty="0">
              <a:solidFill>
                <a:schemeClr val="tx2">
                  <a:lumMod val="75000"/>
                </a:schemeClr>
              </a:solidFill>
            </a:endParaRPr>
          </a:p>
        </p:txBody>
      </p:sp>
      <p:sp>
        <p:nvSpPr>
          <p:cNvPr id="4" name="Footer Placeholder 3">
            <a:extLst>
              <a:ext uri="{FF2B5EF4-FFF2-40B4-BE49-F238E27FC236}">
                <a16:creationId xmlns:a16="http://schemas.microsoft.com/office/drawing/2014/main" id="{A58F5081-C3C3-416E-B39D-C1B86A4E0656}"/>
              </a:ext>
            </a:extLst>
          </p:cNvPr>
          <p:cNvSpPr>
            <a:spLocks noGrp="1"/>
          </p:cNvSpPr>
          <p:nvPr>
            <p:ph type="ftr" sz="quarter" idx="11"/>
          </p:nvPr>
        </p:nvSpPr>
        <p:spPr/>
        <p:txBody>
          <a:bodyPr/>
          <a:lstStyle/>
          <a:p>
            <a:r>
              <a:rPr lang="en-US">
                <a:solidFill>
                  <a:prstClr val="black">
                    <a:tint val="75000"/>
                  </a:prstClr>
                </a:solidFill>
              </a:rPr>
              <a:t>Sound Supports 2018</a:t>
            </a:r>
          </a:p>
        </p:txBody>
      </p:sp>
      <p:sp>
        <p:nvSpPr>
          <p:cNvPr id="5" name="Rectangle 4">
            <a:extLst>
              <a:ext uri="{FF2B5EF4-FFF2-40B4-BE49-F238E27FC236}">
                <a16:creationId xmlns:a16="http://schemas.microsoft.com/office/drawing/2014/main" id="{7D3E171B-330B-1A4F-9D87-7AC61E67A647}"/>
              </a:ext>
            </a:extLst>
          </p:cNvPr>
          <p:cNvSpPr/>
          <p:nvPr/>
        </p:nvSpPr>
        <p:spPr>
          <a:xfrm>
            <a:off x="484095" y="0"/>
            <a:ext cx="7902759" cy="1077218"/>
          </a:xfrm>
          <a:prstGeom prst="rect">
            <a:avLst/>
          </a:prstGeom>
        </p:spPr>
        <p:txBody>
          <a:bodyPr wrap="square">
            <a:spAutoFit/>
          </a:bodyPr>
          <a:lstStyle/>
          <a:p>
            <a:r>
              <a:rPr lang="en-US" sz="3200" dirty="0"/>
              <a:t>TEACHING STYLE: Punitive (To) </a:t>
            </a:r>
          </a:p>
          <a:p>
            <a:r>
              <a:rPr lang="en-US" sz="3200" dirty="0"/>
              <a:t>Low Support/ High Control</a:t>
            </a:r>
          </a:p>
        </p:txBody>
      </p:sp>
      <p:cxnSp>
        <p:nvCxnSpPr>
          <p:cNvPr id="6" name="Straight Connector 5">
            <a:extLst>
              <a:ext uri="{FF2B5EF4-FFF2-40B4-BE49-F238E27FC236}">
                <a16:creationId xmlns:a16="http://schemas.microsoft.com/office/drawing/2014/main" id="{966F7264-96AF-4747-ACEA-8CFBC8907CD2}"/>
              </a:ext>
            </a:extLst>
          </p:cNvPr>
          <p:cNvCxnSpPr>
            <a:cxnSpLocks/>
          </p:cNvCxnSpPr>
          <p:nvPr/>
        </p:nvCxnSpPr>
        <p:spPr>
          <a:xfrm>
            <a:off x="484095" y="999706"/>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5243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6073" y="0"/>
            <a:ext cx="8229600" cy="1957589"/>
          </a:xfrm>
        </p:spPr>
        <p:txBody>
          <a:bodyPr>
            <a:normAutofit/>
          </a:bodyPr>
          <a:lstStyle/>
          <a:p>
            <a:pPr algn="l"/>
            <a:r>
              <a:rPr lang="en-US" sz="3200" dirty="0"/>
              <a:t>TEACHING STYLE: Permissive (For) </a:t>
            </a:r>
            <a:br>
              <a:rPr lang="en-US" sz="3200" dirty="0"/>
            </a:br>
            <a:r>
              <a:rPr lang="en-US" sz="3200" dirty="0"/>
              <a:t>High Support/Low Control</a:t>
            </a:r>
            <a:br>
              <a:rPr lang="en-US" dirty="0"/>
            </a:br>
            <a:endParaRPr lang="en-US" dirty="0"/>
          </a:p>
        </p:txBody>
      </p:sp>
      <p:sp>
        <p:nvSpPr>
          <p:cNvPr id="3" name="Content Placeholder 2"/>
          <p:cNvSpPr>
            <a:spLocks noGrp="1"/>
          </p:cNvSpPr>
          <p:nvPr>
            <p:ph idx="1"/>
          </p:nvPr>
        </p:nvSpPr>
        <p:spPr>
          <a:xfrm>
            <a:off x="158086" y="1538964"/>
            <a:ext cx="8985914" cy="5403376"/>
          </a:xfrm>
        </p:spPr>
        <p:txBody>
          <a:bodyPr>
            <a:normAutofit/>
          </a:bodyPr>
          <a:lstStyle/>
          <a:p>
            <a:pPr marL="0" indent="0">
              <a:buNone/>
            </a:pPr>
            <a:r>
              <a:rPr lang="en-US" sz="3600" dirty="0"/>
              <a:t>Observe in the classroom:</a:t>
            </a:r>
          </a:p>
          <a:p>
            <a:r>
              <a:rPr lang="en-US" dirty="0">
                <a:solidFill>
                  <a:schemeClr val="tx2">
                    <a:lumMod val="75000"/>
                  </a:schemeClr>
                </a:solidFill>
              </a:rPr>
              <a:t>Warm and supportive</a:t>
            </a:r>
          </a:p>
          <a:p>
            <a:r>
              <a:rPr lang="en-US" dirty="0">
                <a:solidFill>
                  <a:schemeClr val="tx2">
                    <a:lumMod val="75000"/>
                  </a:schemeClr>
                </a:solidFill>
              </a:rPr>
              <a:t>Doesn’t set limits</a:t>
            </a:r>
          </a:p>
          <a:p>
            <a:r>
              <a:rPr lang="en-US" dirty="0">
                <a:solidFill>
                  <a:schemeClr val="tx2">
                    <a:lumMod val="75000"/>
                  </a:schemeClr>
                </a:solidFill>
              </a:rPr>
              <a:t>Focus on effort and deemphasize quality</a:t>
            </a:r>
          </a:p>
          <a:p>
            <a:r>
              <a:rPr lang="en-US" dirty="0">
                <a:solidFill>
                  <a:schemeClr val="tx2">
                    <a:lumMod val="75000"/>
                  </a:schemeClr>
                </a:solidFill>
              </a:rPr>
              <a:t>Inconsistent</a:t>
            </a:r>
          </a:p>
          <a:p>
            <a:r>
              <a:rPr lang="en-US" dirty="0">
                <a:solidFill>
                  <a:schemeClr val="tx2">
                    <a:lumMod val="75000"/>
                  </a:schemeClr>
                </a:solidFill>
              </a:rPr>
              <a:t>Inappropriate behavior handled through ignoring or handles with weak reprimands or pleading.</a:t>
            </a:r>
          </a:p>
        </p:txBody>
      </p:sp>
      <p:sp>
        <p:nvSpPr>
          <p:cNvPr id="4" name="Footer Placeholder 3">
            <a:extLst>
              <a:ext uri="{FF2B5EF4-FFF2-40B4-BE49-F238E27FC236}">
                <a16:creationId xmlns:a16="http://schemas.microsoft.com/office/drawing/2014/main" id="{B6242941-F4E0-46E5-BF77-444B7A1545D0}"/>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B552B379-05CA-1349-9F2E-23ED0FD8ACBF}"/>
              </a:ext>
            </a:extLst>
          </p:cNvPr>
          <p:cNvCxnSpPr>
            <a:cxnSpLocks/>
          </p:cNvCxnSpPr>
          <p:nvPr/>
        </p:nvCxnSpPr>
        <p:spPr>
          <a:xfrm>
            <a:off x="320897" y="1250429"/>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4167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5910"/>
            <a:ext cx="8229600" cy="1918952"/>
          </a:xfrm>
        </p:spPr>
        <p:txBody>
          <a:bodyPr>
            <a:normAutofit/>
          </a:bodyPr>
          <a:lstStyle/>
          <a:p>
            <a:pPr algn="l"/>
            <a:r>
              <a:rPr lang="en-US" sz="3600" dirty="0"/>
              <a:t>TEACHING STYLE: Neglectful (Not)</a:t>
            </a:r>
            <a:br>
              <a:rPr lang="en-US" sz="3600" dirty="0"/>
            </a:br>
            <a:r>
              <a:rPr lang="en-US" sz="3600" dirty="0"/>
              <a:t>Low Control/Low Support</a:t>
            </a:r>
            <a:br>
              <a:rPr lang="en-US" dirty="0"/>
            </a:br>
            <a:endParaRPr lang="en-US" dirty="0"/>
          </a:p>
        </p:txBody>
      </p:sp>
      <p:sp>
        <p:nvSpPr>
          <p:cNvPr id="3" name="Content Placeholder 2"/>
          <p:cNvSpPr>
            <a:spLocks noGrp="1"/>
          </p:cNvSpPr>
          <p:nvPr>
            <p:ph idx="1"/>
          </p:nvPr>
        </p:nvSpPr>
        <p:spPr>
          <a:xfrm>
            <a:off x="386366" y="1709670"/>
            <a:ext cx="8229600" cy="5410200"/>
          </a:xfrm>
        </p:spPr>
        <p:txBody>
          <a:bodyPr>
            <a:normAutofit/>
          </a:bodyPr>
          <a:lstStyle/>
          <a:p>
            <a:pPr marL="0" indent="0">
              <a:buNone/>
            </a:pPr>
            <a:r>
              <a:rPr lang="en-US" sz="3600" dirty="0"/>
              <a:t>Observe in the Classroom</a:t>
            </a:r>
          </a:p>
          <a:p>
            <a:r>
              <a:rPr lang="en-US" dirty="0">
                <a:solidFill>
                  <a:schemeClr val="tx2">
                    <a:lumMod val="75000"/>
                  </a:schemeClr>
                </a:solidFill>
              </a:rPr>
              <a:t>Teacher remains at desk and students do not feel cared for</a:t>
            </a:r>
          </a:p>
          <a:p>
            <a:r>
              <a:rPr lang="en-US" dirty="0">
                <a:solidFill>
                  <a:schemeClr val="tx2">
                    <a:lumMod val="75000"/>
                  </a:schemeClr>
                </a:solidFill>
              </a:rPr>
              <a:t>Teacher does not appear concerned about  the quality of student work</a:t>
            </a:r>
          </a:p>
          <a:p>
            <a:r>
              <a:rPr lang="en-US" dirty="0">
                <a:solidFill>
                  <a:schemeClr val="tx2">
                    <a:lumMod val="75000"/>
                  </a:schemeClr>
                </a:solidFill>
              </a:rPr>
              <a:t>May result from teacher stress, burn-out, depression or physical illness</a:t>
            </a:r>
          </a:p>
        </p:txBody>
      </p:sp>
      <p:sp>
        <p:nvSpPr>
          <p:cNvPr id="4" name="Footer Placeholder 3">
            <a:extLst>
              <a:ext uri="{FF2B5EF4-FFF2-40B4-BE49-F238E27FC236}">
                <a16:creationId xmlns:a16="http://schemas.microsoft.com/office/drawing/2014/main" id="{DD34005D-3BF0-4B85-87D0-72074AFE1A39}"/>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575CB2FF-92AD-FF4A-88B2-BA859B4BE91F}"/>
              </a:ext>
            </a:extLst>
          </p:cNvPr>
          <p:cNvCxnSpPr>
            <a:cxnSpLocks/>
          </p:cNvCxnSpPr>
          <p:nvPr/>
        </p:nvCxnSpPr>
        <p:spPr>
          <a:xfrm>
            <a:off x="320897" y="1250429"/>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5436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6073" y="141901"/>
            <a:ext cx="8229600" cy="1863255"/>
          </a:xfrm>
        </p:spPr>
        <p:txBody>
          <a:bodyPr>
            <a:normAutofit/>
          </a:bodyPr>
          <a:lstStyle/>
          <a:p>
            <a:pPr algn="l"/>
            <a:r>
              <a:rPr lang="en-US" sz="3600" dirty="0"/>
              <a:t>TEACHING STYLE: Restorative (With) High Support/ High Control</a:t>
            </a:r>
            <a:br>
              <a:rPr lang="en-US" dirty="0"/>
            </a:br>
            <a:endParaRPr lang="en-US" dirty="0"/>
          </a:p>
        </p:txBody>
      </p:sp>
      <p:sp>
        <p:nvSpPr>
          <p:cNvPr id="3" name="Content Placeholder 2"/>
          <p:cNvSpPr>
            <a:spLocks noGrp="1"/>
          </p:cNvSpPr>
          <p:nvPr>
            <p:ph idx="1"/>
          </p:nvPr>
        </p:nvSpPr>
        <p:spPr>
          <a:xfrm>
            <a:off x="320897" y="1589953"/>
            <a:ext cx="8382000" cy="5181600"/>
          </a:xfrm>
        </p:spPr>
        <p:txBody>
          <a:bodyPr>
            <a:normAutofit/>
          </a:bodyPr>
          <a:lstStyle/>
          <a:p>
            <a:pPr marL="0" indent="0">
              <a:buNone/>
            </a:pPr>
            <a:r>
              <a:rPr lang="en-US" sz="3900" dirty="0"/>
              <a:t>Observe in the Classroom</a:t>
            </a:r>
          </a:p>
          <a:p>
            <a:r>
              <a:rPr lang="en-US" dirty="0">
                <a:solidFill>
                  <a:schemeClr val="tx2"/>
                </a:solidFill>
              </a:rPr>
              <a:t>Positive kind and supportive relationships</a:t>
            </a:r>
          </a:p>
          <a:p>
            <a:r>
              <a:rPr lang="en-US" dirty="0">
                <a:solidFill>
                  <a:schemeClr val="tx2"/>
                </a:solidFill>
              </a:rPr>
              <a:t>Effective discipline plan and orderly classroom</a:t>
            </a:r>
          </a:p>
          <a:p>
            <a:r>
              <a:rPr lang="en-US" dirty="0">
                <a:solidFill>
                  <a:schemeClr val="tx2"/>
                </a:solidFill>
              </a:rPr>
              <a:t>Sense of hope and optimism</a:t>
            </a:r>
          </a:p>
          <a:p>
            <a:r>
              <a:rPr lang="en-US" dirty="0">
                <a:solidFill>
                  <a:schemeClr val="tx2"/>
                </a:solidFill>
              </a:rPr>
              <a:t>Students feel sense of safety and competence</a:t>
            </a:r>
          </a:p>
          <a:p>
            <a:r>
              <a:rPr lang="en-US" dirty="0">
                <a:solidFill>
                  <a:schemeClr val="tx2"/>
                </a:solidFill>
              </a:rPr>
              <a:t>High level of work quality</a:t>
            </a:r>
          </a:p>
          <a:p>
            <a:r>
              <a:rPr lang="en-US" dirty="0">
                <a:solidFill>
                  <a:schemeClr val="tx2"/>
                </a:solidFill>
              </a:rPr>
              <a:t>High job satisfaction</a:t>
            </a:r>
          </a:p>
        </p:txBody>
      </p:sp>
      <p:sp>
        <p:nvSpPr>
          <p:cNvPr id="4" name="Footer Placeholder 3">
            <a:extLst>
              <a:ext uri="{FF2B5EF4-FFF2-40B4-BE49-F238E27FC236}">
                <a16:creationId xmlns:a16="http://schemas.microsoft.com/office/drawing/2014/main" id="{62A61136-9CE0-45EF-B556-335F681D97D3}"/>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0FDEC70C-2672-304A-A117-4A36CA3814C1}"/>
              </a:ext>
            </a:extLst>
          </p:cNvPr>
          <p:cNvCxnSpPr>
            <a:cxnSpLocks/>
          </p:cNvCxnSpPr>
          <p:nvPr/>
        </p:nvCxnSpPr>
        <p:spPr>
          <a:xfrm>
            <a:off x="320897" y="1250429"/>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649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74756872"/>
              </p:ext>
            </p:extLst>
          </p:nvPr>
        </p:nvGraphicFramePr>
        <p:xfrm>
          <a:off x="1217916" y="151315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485638" y="1352322"/>
            <a:ext cx="1568093" cy="1569660"/>
          </a:xfrm>
          <a:prstGeom prst="rect">
            <a:avLst/>
          </a:prstGeom>
          <a:noFill/>
        </p:spPr>
        <p:txBody>
          <a:bodyPr wrap="square" rtlCol="0">
            <a:spAutoFit/>
          </a:bodyPr>
          <a:lstStyle/>
          <a:p>
            <a:r>
              <a:rPr lang="en-US" sz="2400" dirty="0"/>
              <a:t>People are worthy and relational</a:t>
            </a:r>
          </a:p>
        </p:txBody>
      </p:sp>
      <p:sp>
        <p:nvSpPr>
          <p:cNvPr id="6" name="Oval 5"/>
          <p:cNvSpPr/>
          <p:nvPr/>
        </p:nvSpPr>
        <p:spPr>
          <a:xfrm>
            <a:off x="1677967" y="1097094"/>
            <a:ext cx="5387388" cy="5259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rot="3216463">
            <a:off x="5533578" y="2046986"/>
            <a:ext cx="1563840" cy="553998"/>
          </a:xfrm>
          <a:prstGeom prst="rect">
            <a:avLst/>
          </a:prstGeom>
          <a:noFill/>
        </p:spPr>
        <p:txBody>
          <a:bodyPr wrap="square" rtlCol="0">
            <a:spAutoFit/>
          </a:bodyPr>
          <a:lstStyle/>
          <a:p>
            <a:r>
              <a:rPr lang="en-US" sz="3000" dirty="0"/>
              <a:t>Dignity</a:t>
            </a:r>
          </a:p>
        </p:txBody>
      </p:sp>
      <p:sp>
        <p:nvSpPr>
          <p:cNvPr id="8" name="TextBox 7"/>
          <p:cNvSpPr txBox="1"/>
          <p:nvPr/>
        </p:nvSpPr>
        <p:spPr>
          <a:xfrm rot="7391764" flipV="1">
            <a:off x="1920287" y="1964917"/>
            <a:ext cx="1464429" cy="553998"/>
          </a:xfrm>
          <a:prstGeom prst="rect">
            <a:avLst/>
          </a:prstGeom>
          <a:noFill/>
        </p:spPr>
        <p:txBody>
          <a:bodyPr wrap="square" rtlCol="0">
            <a:spAutoFit/>
          </a:bodyPr>
          <a:lstStyle/>
          <a:p>
            <a:r>
              <a:rPr lang="en-US" sz="3000" dirty="0"/>
              <a:t>Respect</a:t>
            </a:r>
          </a:p>
        </p:txBody>
      </p:sp>
      <p:sp>
        <p:nvSpPr>
          <p:cNvPr id="9" name="TextBox 8"/>
          <p:cNvSpPr txBox="1"/>
          <p:nvPr/>
        </p:nvSpPr>
        <p:spPr>
          <a:xfrm>
            <a:off x="3204380" y="5263489"/>
            <a:ext cx="2708525" cy="553998"/>
          </a:xfrm>
          <a:prstGeom prst="rect">
            <a:avLst/>
          </a:prstGeom>
          <a:noFill/>
        </p:spPr>
        <p:txBody>
          <a:bodyPr wrap="square" rtlCol="0">
            <a:spAutoFit/>
          </a:bodyPr>
          <a:lstStyle/>
          <a:p>
            <a:r>
              <a:rPr lang="en-US" sz="3000" dirty="0"/>
              <a:t>Mutual Concern</a:t>
            </a:r>
          </a:p>
        </p:txBody>
      </p:sp>
      <p:pic>
        <p:nvPicPr>
          <p:cNvPr id="11" name="Graphic 10" descr="Children"/>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23016" y="3465033"/>
            <a:ext cx="685800" cy="685800"/>
          </a:xfrm>
          <a:prstGeom prst="rect">
            <a:avLst/>
          </a:prstGeom>
        </p:spPr>
      </p:pic>
      <p:pic>
        <p:nvPicPr>
          <p:cNvPr id="12" name="Graphic 11" descr="Children"/>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84619" y="1352322"/>
            <a:ext cx="697844" cy="697844"/>
          </a:xfrm>
          <a:prstGeom prst="rect">
            <a:avLst/>
          </a:prstGeom>
        </p:spPr>
      </p:pic>
      <p:sp>
        <p:nvSpPr>
          <p:cNvPr id="13" name="TextBox 12"/>
          <p:cNvSpPr txBox="1"/>
          <p:nvPr/>
        </p:nvSpPr>
        <p:spPr>
          <a:xfrm rot="16200000">
            <a:off x="-1754588" y="3451256"/>
            <a:ext cx="4791969" cy="461665"/>
          </a:xfrm>
          <a:prstGeom prst="rect">
            <a:avLst/>
          </a:prstGeom>
          <a:noFill/>
        </p:spPr>
        <p:txBody>
          <a:bodyPr wrap="square" rtlCol="0">
            <a:spAutoFit/>
          </a:bodyPr>
          <a:lstStyle/>
          <a:p>
            <a:r>
              <a:rPr lang="en-US" sz="1200" dirty="0"/>
              <a:t>The Little Book of Restorative Justice in Education</a:t>
            </a:r>
          </a:p>
          <a:p>
            <a:r>
              <a:rPr lang="en-US" sz="1200" dirty="0"/>
              <a:t>Katherine Evans and Dorothy </a:t>
            </a:r>
            <a:r>
              <a:rPr lang="en-US" sz="1200" dirty="0" err="1"/>
              <a:t>Vaandering</a:t>
            </a:r>
            <a:endParaRPr lang="en-US" sz="1200" dirty="0"/>
          </a:p>
        </p:txBody>
      </p:sp>
      <p:sp>
        <p:nvSpPr>
          <p:cNvPr id="2" name="Footer Placeholder 1">
            <a:extLst>
              <a:ext uri="{FF2B5EF4-FFF2-40B4-BE49-F238E27FC236}">
                <a16:creationId xmlns:a16="http://schemas.microsoft.com/office/drawing/2014/main" id="{FB227B92-1EC8-4DCA-814F-985CBC24C087}"/>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14" name="Straight Connector 13">
            <a:extLst>
              <a:ext uri="{FF2B5EF4-FFF2-40B4-BE49-F238E27FC236}">
                <a16:creationId xmlns:a16="http://schemas.microsoft.com/office/drawing/2014/main" id="{FA82D96B-8C3C-FF4E-BA45-7A194550F85D}"/>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36D671E8-A6AE-104C-A066-02AB5B323944}"/>
              </a:ext>
            </a:extLst>
          </p:cNvPr>
          <p:cNvSpPr txBox="1"/>
          <p:nvPr/>
        </p:nvSpPr>
        <p:spPr>
          <a:xfrm>
            <a:off x="484095" y="311695"/>
            <a:ext cx="4249305" cy="584775"/>
          </a:xfrm>
          <a:prstGeom prst="rect">
            <a:avLst/>
          </a:prstGeom>
          <a:noFill/>
        </p:spPr>
        <p:txBody>
          <a:bodyPr wrap="none" rtlCol="0">
            <a:spAutoFit/>
          </a:bodyPr>
          <a:lstStyle/>
          <a:p>
            <a:r>
              <a:rPr lang="en-US" sz="3200" dirty="0"/>
              <a:t>THE CIRCLE: Background</a:t>
            </a:r>
          </a:p>
        </p:txBody>
      </p:sp>
    </p:spTree>
    <p:extLst>
      <p:ext uri="{BB962C8B-B14F-4D97-AF65-F5344CB8AC3E}">
        <p14:creationId xmlns:p14="http://schemas.microsoft.com/office/powerpoint/2010/main" val="1520596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721216" y="628300"/>
            <a:ext cx="1545465" cy="830997"/>
          </a:xfrm>
          <a:prstGeom prst="rect">
            <a:avLst/>
          </a:prstGeom>
          <a:noFill/>
        </p:spPr>
        <p:txBody>
          <a:bodyPr wrap="square" rtlCol="0">
            <a:spAutoFit/>
          </a:bodyPr>
          <a:lstStyle/>
          <a:p>
            <a:r>
              <a:rPr lang="en-US" sz="4800" dirty="0"/>
              <a:t>TO</a:t>
            </a:r>
          </a:p>
        </p:txBody>
      </p:sp>
      <p:sp>
        <p:nvSpPr>
          <p:cNvPr id="9" name="TextBox 8"/>
          <p:cNvSpPr txBox="1"/>
          <p:nvPr/>
        </p:nvSpPr>
        <p:spPr>
          <a:xfrm>
            <a:off x="721216" y="2039406"/>
            <a:ext cx="5731099" cy="707886"/>
          </a:xfrm>
          <a:prstGeom prst="rect">
            <a:avLst/>
          </a:prstGeom>
          <a:noFill/>
        </p:spPr>
        <p:txBody>
          <a:bodyPr wrap="square" rtlCol="0">
            <a:spAutoFit/>
          </a:bodyPr>
          <a:lstStyle/>
          <a:p>
            <a:r>
              <a:rPr lang="en-US" sz="4000" dirty="0"/>
              <a:t>Teacher Classroom Style</a:t>
            </a:r>
          </a:p>
        </p:txBody>
      </p:sp>
      <p:sp>
        <p:nvSpPr>
          <p:cNvPr id="4" name="TextBox 3"/>
          <p:cNvSpPr txBox="1"/>
          <p:nvPr/>
        </p:nvSpPr>
        <p:spPr>
          <a:xfrm>
            <a:off x="721216" y="4488246"/>
            <a:ext cx="5022761" cy="707886"/>
          </a:xfrm>
          <a:prstGeom prst="rect">
            <a:avLst/>
          </a:prstGeom>
          <a:noFill/>
        </p:spPr>
        <p:txBody>
          <a:bodyPr wrap="square" rtlCol="0">
            <a:spAutoFit/>
          </a:bodyPr>
          <a:lstStyle/>
          <a:p>
            <a:r>
              <a:rPr lang="en-US" sz="4000" dirty="0"/>
              <a:t>Likely Outcomes</a:t>
            </a:r>
          </a:p>
        </p:txBody>
      </p:sp>
      <p:sp>
        <p:nvSpPr>
          <p:cNvPr id="7" name="TextBox 6"/>
          <p:cNvSpPr txBox="1"/>
          <p:nvPr/>
        </p:nvSpPr>
        <p:spPr>
          <a:xfrm>
            <a:off x="629014" y="3327401"/>
            <a:ext cx="7816082" cy="369332"/>
          </a:xfrm>
          <a:prstGeom prst="rect">
            <a:avLst/>
          </a:prstGeom>
          <a:noFill/>
        </p:spPr>
        <p:txBody>
          <a:bodyPr wrap="square" rtlCol="0">
            <a:spAutoFit/>
          </a:bodyPr>
          <a:lstStyle/>
          <a:p>
            <a:r>
              <a:rPr lang="en-US" dirty="0"/>
              <a:t>------------------------------------------------------------------------------------------------------------</a:t>
            </a:r>
          </a:p>
        </p:txBody>
      </p:sp>
      <p:sp>
        <p:nvSpPr>
          <p:cNvPr id="8" name="Footer Placeholder 7">
            <a:extLst>
              <a:ext uri="{FF2B5EF4-FFF2-40B4-BE49-F238E27FC236}">
                <a16:creationId xmlns:a16="http://schemas.microsoft.com/office/drawing/2014/main" id="{25A308B5-A40D-4D54-BB32-4E548171C693}"/>
              </a:ext>
            </a:extLst>
          </p:cNvPr>
          <p:cNvSpPr>
            <a:spLocks noGrp="1"/>
          </p:cNvSpPr>
          <p:nvPr>
            <p:ph type="ftr" sz="quarter" idx="11"/>
          </p:nvPr>
        </p:nvSpPr>
        <p:spPr/>
        <p:txBody>
          <a:bodyPr/>
          <a:lstStyle/>
          <a:p>
            <a:r>
              <a:rPr lang="en-US">
                <a:solidFill>
                  <a:prstClr val="black">
                    <a:tint val="75000"/>
                  </a:prstClr>
                </a:solidFill>
              </a:rPr>
              <a:t>Sound Supports 2018</a:t>
            </a:r>
          </a:p>
        </p:txBody>
      </p:sp>
    </p:spTree>
    <p:extLst>
      <p:ext uri="{BB962C8B-B14F-4D97-AF65-F5344CB8AC3E}">
        <p14:creationId xmlns:p14="http://schemas.microsoft.com/office/powerpoint/2010/main" val="801788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245" y="90152"/>
            <a:ext cx="8229600" cy="2018867"/>
          </a:xfrm>
        </p:spPr>
        <p:txBody>
          <a:bodyPr>
            <a:normAutofit fontScale="90000"/>
          </a:bodyPr>
          <a:lstStyle/>
          <a:p>
            <a:pPr algn="l"/>
            <a:r>
              <a:rPr lang="en-US" sz="3600" dirty="0"/>
              <a:t>LIKELY OUTCOMES: Punitive (To) Teaching Style </a:t>
            </a:r>
            <a:br>
              <a:rPr lang="en-US" sz="3600" dirty="0"/>
            </a:br>
            <a:r>
              <a:rPr lang="en-US" sz="3600" dirty="0"/>
              <a:t>Low Support/High Control</a:t>
            </a:r>
            <a:br>
              <a:rPr lang="en-US" sz="3600" dirty="0"/>
            </a:br>
            <a:br>
              <a:rPr lang="en-US" sz="4000" dirty="0"/>
            </a:br>
            <a:endParaRPr lang="en-US" sz="4000" dirty="0"/>
          </a:p>
        </p:txBody>
      </p:sp>
      <p:sp>
        <p:nvSpPr>
          <p:cNvPr id="3" name="Content Placeholder 2"/>
          <p:cNvSpPr>
            <a:spLocks noGrp="1"/>
          </p:cNvSpPr>
          <p:nvPr>
            <p:ph idx="1"/>
          </p:nvPr>
        </p:nvSpPr>
        <p:spPr>
          <a:xfrm>
            <a:off x="503107" y="1565685"/>
            <a:ext cx="8125738" cy="4525399"/>
          </a:xfrm>
        </p:spPr>
        <p:txBody>
          <a:bodyPr>
            <a:normAutofit fontScale="92500" lnSpcReduction="20000"/>
          </a:bodyPr>
          <a:lstStyle/>
          <a:p>
            <a:r>
              <a:rPr lang="en-US" dirty="0">
                <a:solidFill>
                  <a:schemeClr val="tx2">
                    <a:lumMod val="75000"/>
                  </a:schemeClr>
                </a:solidFill>
              </a:rPr>
              <a:t>Ordered classroom</a:t>
            </a:r>
          </a:p>
          <a:p>
            <a:endParaRPr lang="en-US" dirty="0">
              <a:solidFill>
                <a:schemeClr val="tx2">
                  <a:lumMod val="75000"/>
                </a:schemeClr>
              </a:solidFill>
            </a:endParaRPr>
          </a:p>
          <a:p>
            <a:r>
              <a:rPr lang="en-US" dirty="0">
                <a:solidFill>
                  <a:schemeClr val="tx2">
                    <a:lumMod val="75000"/>
                  </a:schemeClr>
                </a:solidFill>
              </a:rPr>
              <a:t>Anxious, resentful students</a:t>
            </a:r>
          </a:p>
          <a:p>
            <a:endParaRPr lang="en-US" dirty="0">
              <a:solidFill>
                <a:schemeClr val="tx2">
                  <a:lumMod val="75000"/>
                </a:schemeClr>
              </a:solidFill>
            </a:endParaRPr>
          </a:p>
          <a:p>
            <a:r>
              <a:rPr lang="en-US" dirty="0">
                <a:solidFill>
                  <a:schemeClr val="tx2">
                    <a:lumMod val="75000"/>
                  </a:schemeClr>
                </a:solidFill>
              </a:rPr>
              <a:t>Short term compliance but rarely lasting behavioral change</a:t>
            </a:r>
          </a:p>
          <a:p>
            <a:endParaRPr lang="en-US" dirty="0">
              <a:solidFill>
                <a:schemeClr val="tx2">
                  <a:lumMod val="75000"/>
                </a:schemeClr>
              </a:solidFill>
            </a:endParaRPr>
          </a:p>
          <a:p>
            <a:r>
              <a:rPr lang="en-US" dirty="0">
                <a:solidFill>
                  <a:schemeClr val="tx2">
                    <a:lumMod val="75000"/>
                  </a:schemeClr>
                </a:solidFill>
              </a:rPr>
              <a:t>High Teacher Stress</a:t>
            </a:r>
          </a:p>
          <a:p>
            <a:endParaRPr lang="en-US" dirty="0">
              <a:solidFill>
                <a:schemeClr val="tx2">
                  <a:lumMod val="75000"/>
                </a:schemeClr>
              </a:solidFill>
            </a:endParaRPr>
          </a:p>
          <a:p>
            <a:r>
              <a:rPr lang="en-US" dirty="0">
                <a:solidFill>
                  <a:schemeClr val="tx2">
                    <a:lumMod val="75000"/>
                  </a:schemeClr>
                </a:solidFill>
              </a:rPr>
              <a:t>Negative classroom atmosphere.</a:t>
            </a:r>
          </a:p>
          <a:p>
            <a:endParaRPr lang="en-US" dirty="0">
              <a:solidFill>
                <a:schemeClr val="tx2">
                  <a:lumMod val="75000"/>
                </a:schemeClr>
              </a:solidFill>
            </a:endParaRPr>
          </a:p>
        </p:txBody>
      </p:sp>
      <p:sp>
        <p:nvSpPr>
          <p:cNvPr id="4" name="Footer Placeholder 3">
            <a:extLst>
              <a:ext uri="{FF2B5EF4-FFF2-40B4-BE49-F238E27FC236}">
                <a16:creationId xmlns:a16="http://schemas.microsoft.com/office/drawing/2014/main" id="{E217CE25-73E8-42D5-86CA-690FF4DA70FB}"/>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F5ED0FCF-DBD7-1645-ABED-F42D62BBA6B0}"/>
              </a:ext>
            </a:extLst>
          </p:cNvPr>
          <p:cNvCxnSpPr>
            <a:cxnSpLocks/>
          </p:cNvCxnSpPr>
          <p:nvPr/>
        </p:nvCxnSpPr>
        <p:spPr>
          <a:xfrm>
            <a:off x="399245" y="1043948"/>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7166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723" y="31159"/>
            <a:ext cx="8515120" cy="1957589"/>
          </a:xfrm>
        </p:spPr>
        <p:txBody>
          <a:bodyPr>
            <a:normAutofit/>
          </a:bodyPr>
          <a:lstStyle/>
          <a:p>
            <a:pPr algn="l"/>
            <a:r>
              <a:rPr lang="en-US" sz="3200" dirty="0"/>
              <a:t>LIKELY OUTCOMES: Permissive (For) Teaching Style High Support/Low Control</a:t>
            </a:r>
            <a:br>
              <a:rPr lang="en-US" dirty="0"/>
            </a:br>
            <a:endParaRPr lang="en-US" dirty="0"/>
          </a:p>
        </p:txBody>
      </p:sp>
      <p:sp>
        <p:nvSpPr>
          <p:cNvPr id="3" name="Content Placeholder 2"/>
          <p:cNvSpPr>
            <a:spLocks noGrp="1"/>
          </p:cNvSpPr>
          <p:nvPr>
            <p:ph idx="1"/>
          </p:nvPr>
        </p:nvSpPr>
        <p:spPr>
          <a:xfrm>
            <a:off x="399245" y="1572406"/>
            <a:ext cx="8139952" cy="4783944"/>
          </a:xfrm>
        </p:spPr>
        <p:txBody>
          <a:bodyPr>
            <a:normAutofit fontScale="77500" lnSpcReduction="20000"/>
          </a:bodyPr>
          <a:lstStyle/>
          <a:p>
            <a:r>
              <a:rPr lang="en-US" dirty="0">
                <a:solidFill>
                  <a:schemeClr val="tx2">
                    <a:lumMod val="75000"/>
                  </a:schemeClr>
                </a:solidFill>
              </a:rPr>
              <a:t>Students feel liked and supported</a:t>
            </a:r>
          </a:p>
          <a:p>
            <a:endParaRPr lang="en-US" dirty="0">
              <a:solidFill>
                <a:schemeClr val="tx2">
                  <a:lumMod val="75000"/>
                </a:schemeClr>
              </a:solidFill>
            </a:endParaRPr>
          </a:p>
          <a:p>
            <a:r>
              <a:rPr lang="en-US" dirty="0">
                <a:solidFill>
                  <a:schemeClr val="tx2">
                    <a:lumMod val="75000"/>
                  </a:schemeClr>
                </a:solidFill>
              </a:rPr>
              <a:t>Chaotic out of control classroom</a:t>
            </a:r>
          </a:p>
          <a:p>
            <a:endParaRPr lang="en-US" dirty="0">
              <a:solidFill>
                <a:schemeClr val="tx2">
                  <a:lumMod val="75000"/>
                </a:schemeClr>
              </a:solidFill>
            </a:endParaRPr>
          </a:p>
          <a:p>
            <a:r>
              <a:rPr lang="en-US" dirty="0">
                <a:solidFill>
                  <a:schemeClr val="tx2">
                    <a:lumMod val="75000"/>
                  </a:schemeClr>
                </a:solidFill>
              </a:rPr>
              <a:t>Students do not feel secure in the teacher’s capacity to “manage”</a:t>
            </a:r>
          </a:p>
          <a:p>
            <a:endParaRPr lang="en-US" dirty="0">
              <a:solidFill>
                <a:schemeClr val="tx2">
                  <a:lumMod val="75000"/>
                </a:schemeClr>
              </a:solidFill>
            </a:endParaRPr>
          </a:p>
          <a:p>
            <a:r>
              <a:rPr lang="en-US" dirty="0">
                <a:solidFill>
                  <a:schemeClr val="tx2">
                    <a:lumMod val="75000"/>
                  </a:schemeClr>
                </a:solidFill>
              </a:rPr>
              <a:t>Poor work quality</a:t>
            </a:r>
          </a:p>
          <a:p>
            <a:endParaRPr lang="en-US" dirty="0">
              <a:solidFill>
                <a:schemeClr val="tx2">
                  <a:lumMod val="75000"/>
                </a:schemeClr>
              </a:solidFill>
            </a:endParaRPr>
          </a:p>
          <a:p>
            <a:r>
              <a:rPr lang="en-US" dirty="0">
                <a:solidFill>
                  <a:schemeClr val="tx2">
                    <a:lumMod val="75000"/>
                  </a:schemeClr>
                </a:solidFill>
              </a:rPr>
              <a:t>Students feel anxious and uncertain</a:t>
            </a:r>
          </a:p>
          <a:p>
            <a:endParaRPr lang="en-US" dirty="0">
              <a:solidFill>
                <a:schemeClr val="tx2">
                  <a:lumMod val="75000"/>
                </a:schemeClr>
              </a:solidFill>
            </a:endParaRPr>
          </a:p>
          <a:p>
            <a:r>
              <a:rPr lang="en-US" dirty="0">
                <a:solidFill>
                  <a:schemeClr val="tx2">
                    <a:lumMod val="75000"/>
                  </a:schemeClr>
                </a:solidFill>
              </a:rPr>
              <a:t>High teacher stress</a:t>
            </a:r>
          </a:p>
        </p:txBody>
      </p:sp>
      <p:sp>
        <p:nvSpPr>
          <p:cNvPr id="4" name="Footer Placeholder 3">
            <a:extLst>
              <a:ext uri="{FF2B5EF4-FFF2-40B4-BE49-F238E27FC236}">
                <a16:creationId xmlns:a16="http://schemas.microsoft.com/office/drawing/2014/main" id="{669D6CA3-B705-4231-AACB-86C3416F4D26}"/>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6" name="Straight Connector 5">
            <a:extLst>
              <a:ext uri="{FF2B5EF4-FFF2-40B4-BE49-F238E27FC236}">
                <a16:creationId xmlns:a16="http://schemas.microsoft.com/office/drawing/2014/main" id="{7FC384C3-A513-7E4E-8491-54681DE390BA}"/>
              </a:ext>
            </a:extLst>
          </p:cNvPr>
          <p:cNvCxnSpPr>
            <a:cxnSpLocks/>
          </p:cNvCxnSpPr>
          <p:nvPr/>
        </p:nvCxnSpPr>
        <p:spPr>
          <a:xfrm>
            <a:off x="399245" y="1206176"/>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4752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245" y="0"/>
            <a:ext cx="8287555" cy="1143000"/>
          </a:xfrm>
        </p:spPr>
        <p:txBody>
          <a:bodyPr>
            <a:noAutofit/>
          </a:bodyPr>
          <a:lstStyle/>
          <a:p>
            <a:pPr algn="l"/>
            <a:r>
              <a:rPr lang="en-US" sz="3200" dirty="0"/>
              <a:t>LIKELY OUTCOME: Neglectful(Not) Teaching Style Low Control/Low Support</a:t>
            </a:r>
          </a:p>
        </p:txBody>
      </p:sp>
      <p:sp>
        <p:nvSpPr>
          <p:cNvPr id="3" name="Content Placeholder 2"/>
          <p:cNvSpPr>
            <a:spLocks noGrp="1"/>
          </p:cNvSpPr>
          <p:nvPr>
            <p:ph idx="1"/>
          </p:nvPr>
        </p:nvSpPr>
        <p:spPr>
          <a:xfrm>
            <a:off x="457200" y="1431701"/>
            <a:ext cx="8229600" cy="4924649"/>
          </a:xfrm>
        </p:spPr>
        <p:txBody>
          <a:bodyPr>
            <a:normAutofit fontScale="85000" lnSpcReduction="10000"/>
          </a:bodyPr>
          <a:lstStyle/>
          <a:p>
            <a:r>
              <a:rPr lang="en-US" dirty="0">
                <a:solidFill>
                  <a:schemeClr val="tx2"/>
                </a:solidFill>
              </a:rPr>
              <a:t>May miss warning signs of academic or behavioral difficulties in students</a:t>
            </a:r>
          </a:p>
          <a:p>
            <a:endParaRPr lang="en-US" dirty="0">
              <a:solidFill>
                <a:schemeClr val="tx2"/>
              </a:solidFill>
            </a:endParaRPr>
          </a:p>
          <a:p>
            <a:r>
              <a:rPr lang="en-US" dirty="0">
                <a:solidFill>
                  <a:schemeClr val="tx2"/>
                </a:solidFill>
              </a:rPr>
              <a:t>Students may withdraw and feel worthless</a:t>
            </a:r>
          </a:p>
          <a:p>
            <a:endParaRPr lang="en-US" dirty="0">
              <a:solidFill>
                <a:schemeClr val="tx2"/>
              </a:solidFill>
            </a:endParaRPr>
          </a:p>
          <a:p>
            <a:r>
              <a:rPr lang="en-US" dirty="0">
                <a:solidFill>
                  <a:schemeClr val="tx2"/>
                </a:solidFill>
              </a:rPr>
              <a:t>Increased acting out in order to get teacher’s attention or because no sense of order or control in classroom</a:t>
            </a:r>
          </a:p>
          <a:p>
            <a:endParaRPr lang="en-US" dirty="0">
              <a:solidFill>
                <a:schemeClr val="tx2"/>
              </a:solidFill>
            </a:endParaRPr>
          </a:p>
          <a:p>
            <a:r>
              <a:rPr lang="en-US" dirty="0">
                <a:solidFill>
                  <a:schemeClr val="tx2"/>
                </a:solidFill>
              </a:rPr>
              <a:t>Limited meaningful learning taking place.</a:t>
            </a:r>
          </a:p>
          <a:p>
            <a:endParaRPr lang="en-US" dirty="0">
              <a:solidFill>
                <a:schemeClr val="tx2"/>
              </a:solidFill>
            </a:endParaRPr>
          </a:p>
          <a:p>
            <a:r>
              <a:rPr lang="en-US" dirty="0">
                <a:solidFill>
                  <a:schemeClr val="tx2"/>
                </a:solidFill>
              </a:rPr>
              <a:t>High teacher stress.</a:t>
            </a:r>
          </a:p>
        </p:txBody>
      </p:sp>
      <p:sp>
        <p:nvSpPr>
          <p:cNvPr id="4" name="Footer Placeholder 3">
            <a:extLst>
              <a:ext uri="{FF2B5EF4-FFF2-40B4-BE49-F238E27FC236}">
                <a16:creationId xmlns:a16="http://schemas.microsoft.com/office/drawing/2014/main" id="{E8001372-C840-47B3-830A-B62C358BFED4}"/>
              </a:ext>
            </a:extLst>
          </p:cNvPr>
          <p:cNvSpPr>
            <a:spLocks noGrp="1"/>
          </p:cNvSpPr>
          <p:nvPr>
            <p:ph type="ftr" sz="quarter" idx="11"/>
          </p:nvPr>
        </p:nvSpPr>
        <p:spPr/>
        <p:txBody>
          <a:bodyPr/>
          <a:lstStyle/>
          <a:p>
            <a:r>
              <a:rPr lang="en-US" dirty="0">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E23A2ED1-EC4B-7646-82D5-D3865FD46471}"/>
              </a:ext>
            </a:extLst>
          </p:cNvPr>
          <p:cNvCxnSpPr>
            <a:cxnSpLocks/>
          </p:cNvCxnSpPr>
          <p:nvPr/>
        </p:nvCxnSpPr>
        <p:spPr>
          <a:xfrm>
            <a:off x="399245" y="1206176"/>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801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876" y="112315"/>
            <a:ext cx="8513905" cy="1863255"/>
          </a:xfrm>
        </p:spPr>
        <p:txBody>
          <a:bodyPr>
            <a:normAutofit/>
          </a:bodyPr>
          <a:lstStyle/>
          <a:p>
            <a:pPr algn="l"/>
            <a:r>
              <a:rPr lang="en-US" sz="3200" dirty="0"/>
              <a:t>LIKELY OUTCOMES: </a:t>
            </a:r>
            <a:r>
              <a:rPr lang="en-US" sz="3000" dirty="0"/>
              <a:t>Restorative (With) Teaching Style </a:t>
            </a:r>
            <a:r>
              <a:rPr lang="en-US" sz="3200" dirty="0"/>
              <a:t>High Support/ High Control</a:t>
            </a:r>
            <a:br>
              <a:rPr lang="en-US" dirty="0"/>
            </a:br>
            <a:endParaRPr lang="en-US" dirty="0"/>
          </a:p>
        </p:txBody>
      </p:sp>
      <p:sp>
        <p:nvSpPr>
          <p:cNvPr id="3" name="Content Placeholder 2"/>
          <p:cNvSpPr>
            <a:spLocks noGrp="1"/>
          </p:cNvSpPr>
          <p:nvPr>
            <p:ph idx="1"/>
          </p:nvPr>
        </p:nvSpPr>
        <p:spPr>
          <a:xfrm>
            <a:off x="278221" y="1539875"/>
            <a:ext cx="8382000" cy="5181600"/>
          </a:xfrm>
        </p:spPr>
        <p:txBody>
          <a:bodyPr>
            <a:normAutofit/>
          </a:bodyPr>
          <a:lstStyle/>
          <a:p>
            <a:r>
              <a:rPr lang="en-US" dirty="0">
                <a:solidFill>
                  <a:schemeClr val="tx2"/>
                </a:solidFill>
              </a:rPr>
              <a:t>Positive classroom atmosphere</a:t>
            </a:r>
          </a:p>
          <a:p>
            <a:endParaRPr lang="en-US" dirty="0">
              <a:solidFill>
                <a:schemeClr val="tx2"/>
              </a:solidFill>
            </a:endParaRPr>
          </a:p>
          <a:p>
            <a:r>
              <a:rPr lang="en-US" dirty="0">
                <a:solidFill>
                  <a:schemeClr val="tx2"/>
                </a:solidFill>
              </a:rPr>
              <a:t>Responsive /Flexible</a:t>
            </a:r>
          </a:p>
          <a:p>
            <a:endParaRPr lang="en-US" dirty="0">
              <a:solidFill>
                <a:schemeClr val="tx2"/>
              </a:solidFill>
            </a:endParaRPr>
          </a:p>
          <a:p>
            <a:r>
              <a:rPr lang="en-US" dirty="0">
                <a:solidFill>
                  <a:schemeClr val="tx2"/>
                </a:solidFill>
              </a:rPr>
              <a:t>High quality work output</a:t>
            </a:r>
          </a:p>
          <a:p>
            <a:endParaRPr lang="en-US" dirty="0">
              <a:solidFill>
                <a:schemeClr val="tx2"/>
              </a:solidFill>
            </a:endParaRPr>
          </a:p>
          <a:p>
            <a:r>
              <a:rPr lang="en-US" dirty="0">
                <a:solidFill>
                  <a:schemeClr val="tx2"/>
                </a:solidFill>
              </a:rPr>
              <a:t>Positive relationships</a:t>
            </a:r>
          </a:p>
        </p:txBody>
      </p:sp>
      <p:sp>
        <p:nvSpPr>
          <p:cNvPr id="4" name="Footer Placeholder 3">
            <a:extLst>
              <a:ext uri="{FF2B5EF4-FFF2-40B4-BE49-F238E27FC236}">
                <a16:creationId xmlns:a16="http://schemas.microsoft.com/office/drawing/2014/main" id="{4729AACF-1DDC-46F8-B505-68CAC7FA2A35}"/>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79A79858-3ED0-2546-BCAE-1C34F450D720}"/>
              </a:ext>
            </a:extLst>
          </p:cNvPr>
          <p:cNvCxnSpPr>
            <a:cxnSpLocks/>
          </p:cNvCxnSpPr>
          <p:nvPr/>
        </p:nvCxnSpPr>
        <p:spPr>
          <a:xfrm>
            <a:off x="399245" y="1206176"/>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7931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0402" y="47653"/>
            <a:ext cx="8464169" cy="1143000"/>
          </a:xfrm>
        </p:spPr>
        <p:txBody>
          <a:bodyPr>
            <a:normAutofit/>
          </a:bodyPr>
          <a:lstStyle/>
          <a:p>
            <a:pPr algn="l"/>
            <a:r>
              <a:rPr lang="en-US" sz="3200" dirty="0"/>
              <a:t>RESTORATIVE PRACTICES:</a:t>
            </a:r>
            <a:r>
              <a:rPr lang="en-US" sz="3000" dirty="0"/>
              <a:t> Social Discipline Window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8891406"/>
              </p:ext>
            </p:extLst>
          </p:nvPr>
        </p:nvGraphicFramePr>
        <p:xfrm>
          <a:off x="2452868" y="1228452"/>
          <a:ext cx="4688900" cy="4352290"/>
        </p:xfrm>
        <a:graphic>
          <a:graphicData uri="http://schemas.openxmlformats.org/drawingml/2006/table">
            <a:tbl>
              <a:tblPr firstRow="1" firstCol="1" bandRow="1">
                <a:tableStyleId>{5C22544A-7EE6-4342-B048-85BDC9FD1C3A}</a:tableStyleId>
              </a:tblPr>
              <a:tblGrid>
                <a:gridCol w="2393375">
                  <a:extLst>
                    <a:ext uri="{9D8B030D-6E8A-4147-A177-3AD203B41FA5}">
                      <a16:colId xmlns:a16="http://schemas.microsoft.com/office/drawing/2014/main" val="20000"/>
                    </a:ext>
                  </a:extLst>
                </a:gridCol>
                <a:gridCol w="2295525">
                  <a:extLst>
                    <a:ext uri="{9D8B030D-6E8A-4147-A177-3AD203B41FA5}">
                      <a16:colId xmlns:a16="http://schemas.microsoft.com/office/drawing/2014/main" val="20001"/>
                    </a:ext>
                  </a:extLst>
                </a:gridCol>
              </a:tblGrid>
              <a:tr h="196606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200" b="1" dirty="0">
                          <a:effectLst/>
                          <a:latin typeface="+mn-lt"/>
                        </a:rPr>
                        <a:t>To</a:t>
                      </a:r>
                      <a:endParaRPr lang="en-US" sz="1200" b="1" dirty="0">
                        <a:effectLst/>
                        <a:latin typeface="+mn-lt"/>
                      </a:endParaRPr>
                    </a:p>
                    <a:p>
                      <a:pPr marL="0" indent="0" algn="ctr">
                        <a:buFont typeface="Arial" panose="020B0604020202020204" pitchFamily="34" charset="0"/>
                        <a:buNone/>
                      </a:pPr>
                      <a:r>
                        <a:rPr lang="en-US" sz="1800" b="0" kern="1200" dirty="0">
                          <a:solidFill>
                            <a:schemeClr val="lt1"/>
                          </a:solidFill>
                          <a:effectLst/>
                          <a:latin typeface="+mn-lt"/>
                          <a:ea typeface="+mn-ea"/>
                          <a:cs typeface="+mn-cs"/>
                        </a:rPr>
                        <a:t>Power Struggles</a:t>
                      </a:r>
                    </a:p>
                    <a:p>
                      <a:pPr marL="0" indent="0" algn="ctr">
                        <a:buFont typeface="Arial" panose="020B0604020202020204" pitchFamily="34" charset="0"/>
                        <a:buNone/>
                      </a:pPr>
                      <a:r>
                        <a:rPr lang="en-US" sz="1800" b="0" kern="1200" dirty="0">
                          <a:solidFill>
                            <a:schemeClr val="lt1"/>
                          </a:solidFill>
                          <a:effectLst/>
                          <a:latin typeface="+mn-lt"/>
                          <a:ea typeface="+mn-ea"/>
                          <a:cs typeface="+mn-cs"/>
                        </a:rPr>
                        <a:t>Confrontation Authoritarian Win/Lose Retribution </a:t>
                      </a:r>
                    </a:p>
                    <a:p>
                      <a:pPr marL="0" indent="0" algn="ctr">
                        <a:buFont typeface="Arial" panose="020B0604020202020204" pitchFamily="34" charset="0"/>
                        <a:buNone/>
                      </a:pPr>
                      <a:r>
                        <a:rPr lang="en-US" sz="1800" b="0" kern="1200" dirty="0">
                          <a:solidFill>
                            <a:schemeClr val="lt1"/>
                          </a:solidFill>
                          <a:effectLst/>
                          <a:latin typeface="+mn-lt"/>
                          <a:ea typeface="+mn-ea"/>
                          <a:cs typeface="+mn-cs"/>
                        </a:rPr>
                        <a:t>Stigmatize</a:t>
                      </a:r>
                      <a:r>
                        <a:rPr lang="en-US" sz="1800" dirty="0">
                          <a:effectLst/>
                        </a:rPr>
                        <a:t> </a:t>
                      </a:r>
                      <a:r>
                        <a:rPr lang="en-US" sz="1600" b="1" dirty="0">
                          <a:effectLst/>
                          <a:latin typeface="+mn-lt"/>
                        </a:rPr>
                        <a:t> </a:t>
                      </a:r>
                      <a:endParaRPr lang="en-US" sz="1600" b="1" dirty="0">
                        <a:effectLst/>
                        <a:latin typeface="+mn-lt"/>
                        <a:cs typeface="Times New Roman"/>
                      </a:endParaRPr>
                    </a:p>
                    <a:p>
                      <a:pPr marL="0" marR="0" algn="ctr">
                        <a:lnSpc>
                          <a:spcPct val="115000"/>
                        </a:lnSpc>
                        <a:spcBef>
                          <a:spcPts val="0"/>
                        </a:spcBef>
                        <a:spcAft>
                          <a:spcPts val="0"/>
                        </a:spcAft>
                      </a:pPr>
                      <a:endParaRPr lang="en-US" sz="1200" b="1" dirty="0">
                        <a:effectLst/>
                        <a:latin typeface="+mn-lt"/>
                      </a:endParaRPr>
                    </a:p>
                  </a:txBody>
                  <a:tcPr marL="68580" marR="68580" marT="0" marB="0">
                    <a:solidFill>
                      <a:schemeClr val="accent3">
                        <a:lumMod val="75000"/>
                      </a:schemeClr>
                    </a:solidFill>
                  </a:tcPr>
                </a:tc>
                <a:tc>
                  <a:txBody>
                    <a:bodyPr/>
                    <a:lstStyle/>
                    <a:p>
                      <a:pPr marL="0" marR="0" algn="ctr">
                        <a:lnSpc>
                          <a:spcPct val="115000"/>
                        </a:lnSpc>
                        <a:spcBef>
                          <a:spcPts val="0"/>
                        </a:spcBef>
                        <a:spcAft>
                          <a:spcPts val="0"/>
                        </a:spcAft>
                      </a:pPr>
                      <a:r>
                        <a:rPr lang="en-US" sz="3200" b="1" dirty="0">
                          <a:effectLst/>
                          <a:latin typeface="+mn-lt"/>
                        </a:rPr>
                        <a:t>With</a:t>
                      </a:r>
                    </a:p>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a:effectLst/>
                          <a:latin typeface="+mn-lt"/>
                        </a:rPr>
                        <a:t> </a:t>
                      </a:r>
                      <a:r>
                        <a:rPr lang="en-US" sz="1600" b="0" kern="1200" dirty="0">
                          <a:solidFill>
                            <a:schemeClr val="lt1"/>
                          </a:solidFill>
                          <a:effectLst/>
                          <a:latin typeface="+mn-lt"/>
                          <a:ea typeface="+mn-ea"/>
                          <a:cs typeface="+mn-cs"/>
                        </a:rPr>
                        <a:t>Consistent Accountable Responsive /Flexible</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0" kern="1200" dirty="0">
                          <a:solidFill>
                            <a:schemeClr val="lt1"/>
                          </a:solidFill>
                          <a:effectLst/>
                          <a:latin typeface="+mn-lt"/>
                          <a:ea typeface="+mn-ea"/>
                          <a:cs typeface="+mn-cs"/>
                        </a:rPr>
                        <a:t>Responsible Cooperation Negotiation</a:t>
                      </a:r>
                      <a:r>
                        <a:rPr lang="en-US" sz="1600" dirty="0">
                          <a:effectLst/>
                        </a:rPr>
                        <a:t> </a:t>
                      </a:r>
                      <a:endParaRPr lang="en-US" sz="1600" dirty="0">
                        <a:effectLst/>
                        <a:latin typeface="+mn-lt"/>
                        <a:ea typeface="Calibri"/>
                        <a:cs typeface="Times New Roman"/>
                      </a:endParaRPr>
                    </a:p>
                    <a:p>
                      <a:pPr marL="0" marR="0" algn="ctr">
                        <a:lnSpc>
                          <a:spcPct val="115000"/>
                        </a:lnSpc>
                        <a:spcBef>
                          <a:spcPts val="0"/>
                        </a:spcBef>
                        <a:spcAft>
                          <a:spcPts val="0"/>
                        </a:spcAft>
                      </a:pPr>
                      <a:endParaRPr lang="en-US" sz="1600" b="1" dirty="0">
                        <a:effectLst/>
                        <a:latin typeface="+mn-lt"/>
                        <a:ea typeface="Calibri"/>
                        <a:cs typeface="Times New Roman"/>
                      </a:endParaRPr>
                    </a:p>
                  </a:txBody>
                  <a:tcPr marL="68580" marR="68580" marT="0" marB="0">
                    <a:solidFill>
                      <a:schemeClr val="accent3">
                        <a:lumMod val="75000"/>
                      </a:schemeClr>
                    </a:solidFill>
                  </a:tcPr>
                </a:tc>
                <a:extLst>
                  <a:ext uri="{0D108BD9-81ED-4DB2-BD59-A6C34878D82A}">
                    <a16:rowId xmlns:a16="http://schemas.microsoft.com/office/drawing/2014/main" val="10000"/>
                  </a:ext>
                </a:extLst>
              </a:tr>
              <a:tr h="1728645">
                <a:tc>
                  <a:txBody>
                    <a:bodyPr/>
                    <a:lstStyle/>
                    <a:p>
                      <a:pPr marL="0" marR="0" algn="ctr">
                        <a:lnSpc>
                          <a:spcPct val="115000"/>
                        </a:lnSpc>
                        <a:spcBef>
                          <a:spcPts val="0"/>
                        </a:spcBef>
                        <a:spcAft>
                          <a:spcPts val="0"/>
                        </a:spcAft>
                      </a:pPr>
                      <a:r>
                        <a:rPr lang="en-US" sz="3200" b="1" dirty="0">
                          <a:effectLst/>
                          <a:latin typeface="+mn-lt"/>
                        </a:rPr>
                        <a:t>Not</a:t>
                      </a:r>
                      <a:endParaRPr lang="en-US" sz="1200" b="1" dirty="0">
                        <a:effectLst/>
                        <a:latin typeface="+mn-lt"/>
                      </a:endParaRPr>
                    </a:p>
                    <a:p>
                      <a:pPr marL="0" marR="0" algn="ctr">
                        <a:lnSpc>
                          <a:spcPct val="115000"/>
                        </a:lnSpc>
                        <a:spcBef>
                          <a:spcPts val="0"/>
                        </a:spcBef>
                        <a:spcAft>
                          <a:spcPts val="0"/>
                        </a:spcAft>
                      </a:pPr>
                      <a:r>
                        <a:rPr lang="en-US" sz="1600" b="0" kern="1200" dirty="0">
                          <a:solidFill>
                            <a:schemeClr val="lt1"/>
                          </a:solidFill>
                          <a:effectLst/>
                          <a:latin typeface="+mn-lt"/>
                          <a:ea typeface="+mn-ea"/>
                          <a:cs typeface="+mn-cs"/>
                        </a:rPr>
                        <a:t> Uncaring</a:t>
                      </a:r>
                    </a:p>
                    <a:p>
                      <a:pPr marL="0" marR="0" algn="ctr">
                        <a:lnSpc>
                          <a:spcPct val="115000"/>
                        </a:lnSpc>
                        <a:spcBef>
                          <a:spcPts val="0"/>
                        </a:spcBef>
                        <a:spcAft>
                          <a:spcPts val="0"/>
                        </a:spcAft>
                      </a:pPr>
                      <a:r>
                        <a:rPr lang="en-US" sz="1600" b="0" kern="1200" dirty="0">
                          <a:solidFill>
                            <a:schemeClr val="lt1"/>
                          </a:solidFill>
                          <a:effectLst/>
                          <a:latin typeface="+mn-lt"/>
                          <a:ea typeface="+mn-ea"/>
                          <a:cs typeface="+mn-cs"/>
                        </a:rPr>
                        <a:t>Tired</a:t>
                      </a:r>
                    </a:p>
                    <a:p>
                      <a:pPr marL="0" marR="0" algn="ctr">
                        <a:lnSpc>
                          <a:spcPct val="115000"/>
                        </a:lnSpc>
                        <a:spcBef>
                          <a:spcPts val="0"/>
                        </a:spcBef>
                        <a:spcAft>
                          <a:spcPts val="0"/>
                        </a:spcAft>
                      </a:pPr>
                      <a:r>
                        <a:rPr lang="en-US" sz="1600" b="0" kern="1200" dirty="0">
                          <a:solidFill>
                            <a:schemeClr val="lt1"/>
                          </a:solidFill>
                          <a:effectLst/>
                          <a:latin typeface="+mn-lt"/>
                          <a:ea typeface="+mn-ea"/>
                          <a:cs typeface="+mn-cs"/>
                        </a:rPr>
                        <a:t>Lazy</a:t>
                      </a:r>
                    </a:p>
                    <a:p>
                      <a:pPr marL="0" marR="0" algn="ctr">
                        <a:lnSpc>
                          <a:spcPct val="115000"/>
                        </a:lnSpc>
                        <a:spcBef>
                          <a:spcPts val="0"/>
                        </a:spcBef>
                        <a:spcAft>
                          <a:spcPts val="0"/>
                        </a:spcAft>
                      </a:pPr>
                      <a:r>
                        <a:rPr lang="en-US" sz="1600" b="0" kern="1200" dirty="0">
                          <a:solidFill>
                            <a:schemeClr val="lt1"/>
                          </a:solidFill>
                          <a:effectLst/>
                          <a:latin typeface="+mn-lt"/>
                          <a:ea typeface="+mn-ea"/>
                          <a:cs typeface="+mn-cs"/>
                        </a:rPr>
                        <a:t>Burned</a:t>
                      </a:r>
                      <a:r>
                        <a:rPr lang="en-US" sz="1600" b="0" kern="1200" baseline="0" dirty="0">
                          <a:solidFill>
                            <a:schemeClr val="lt1"/>
                          </a:solidFill>
                          <a:effectLst/>
                          <a:latin typeface="+mn-lt"/>
                          <a:ea typeface="+mn-ea"/>
                          <a:cs typeface="+mn-cs"/>
                        </a:rPr>
                        <a:t> </a:t>
                      </a:r>
                      <a:r>
                        <a:rPr lang="en-US" sz="1600" b="0" kern="1200" dirty="0">
                          <a:solidFill>
                            <a:schemeClr val="lt1"/>
                          </a:solidFill>
                          <a:effectLst/>
                          <a:latin typeface="+mn-lt"/>
                          <a:ea typeface="+mn-ea"/>
                          <a:cs typeface="+mn-cs"/>
                        </a:rPr>
                        <a:t>Out</a:t>
                      </a:r>
                    </a:p>
                    <a:p>
                      <a:pPr marL="0" marR="0" algn="ctr">
                        <a:lnSpc>
                          <a:spcPct val="115000"/>
                        </a:lnSpc>
                        <a:spcBef>
                          <a:spcPts val="0"/>
                        </a:spcBef>
                        <a:spcAft>
                          <a:spcPts val="0"/>
                        </a:spcAft>
                      </a:pPr>
                      <a:r>
                        <a:rPr lang="en-US" sz="1600" b="0" kern="1200" dirty="0">
                          <a:solidFill>
                            <a:schemeClr val="lt1"/>
                          </a:solidFill>
                          <a:effectLst/>
                          <a:latin typeface="+mn-lt"/>
                          <a:ea typeface="+mn-ea"/>
                          <a:cs typeface="+mn-cs"/>
                        </a:rPr>
                        <a:t>Given</a:t>
                      </a:r>
                      <a:r>
                        <a:rPr lang="en-US" sz="1600" b="0" kern="1200" baseline="0" dirty="0">
                          <a:solidFill>
                            <a:schemeClr val="lt1"/>
                          </a:solidFill>
                          <a:effectLst/>
                          <a:latin typeface="+mn-lt"/>
                          <a:ea typeface="+mn-ea"/>
                          <a:cs typeface="+mn-cs"/>
                        </a:rPr>
                        <a:t> </a:t>
                      </a:r>
                      <a:r>
                        <a:rPr lang="en-US" sz="1600" b="0" kern="1200" dirty="0">
                          <a:solidFill>
                            <a:schemeClr val="lt1"/>
                          </a:solidFill>
                          <a:effectLst/>
                          <a:latin typeface="+mn-lt"/>
                          <a:ea typeface="+mn-ea"/>
                          <a:cs typeface="+mn-cs"/>
                        </a:rPr>
                        <a:t>Up</a:t>
                      </a:r>
                      <a:r>
                        <a:rPr lang="en-US" sz="1600" dirty="0">
                          <a:effectLst/>
                        </a:rPr>
                        <a:t> </a:t>
                      </a:r>
                      <a:endParaRPr lang="en-US" sz="1600" b="1" dirty="0">
                        <a:effectLst/>
                        <a:latin typeface="+mn-lt"/>
                      </a:endParaRPr>
                    </a:p>
                    <a:p>
                      <a:pPr marL="0" marR="0" algn="ctr">
                        <a:lnSpc>
                          <a:spcPct val="115000"/>
                        </a:lnSpc>
                        <a:spcBef>
                          <a:spcPts val="0"/>
                        </a:spcBef>
                        <a:spcAft>
                          <a:spcPts val="0"/>
                        </a:spcAft>
                      </a:pPr>
                      <a:r>
                        <a:rPr lang="en-US" sz="1200" b="1" dirty="0">
                          <a:effectLst/>
                          <a:latin typeface="+mn-lt"/>
                        </a:rPr>
                        <a:t> </a:t>
                      </a:r>
                      <a:endParaRPr lang="en-US" sz="1200" b="1" dirty="0">
                        <a:effectLst/>
                        <a:latin typeface="+mn-lt"/>
                        <a:ea typeface="Calibri"/>
                        <a:cs typeface="Times New Roman"/>
                      </a:endParaRPr>
                    </a:p>
                  </a:txBody>
                  <a:tcPr marL="68580" marR="68580" marT="0" marB="0">
                    <a:solidFill>
                      <a:schemeClr val="accent3">
                        <a:lumMod val="75000"/>
                      </a:schemeClr>
                    </a:solidFill>
                  </a:tcPr>
                </a:tc>
                <a:tc>
                  <a:txBody>
                    <a:bodyPr/>
                    <a:lstStyle/>
                    <a:p>
                      <a:pPr marL="0" marR="0" algn="ctr">
                        <a:lnSpc>
                          <a:spcPct val="115000"/>
                        </a:lnSpc>
                        <a:spcBef>
                          <a:spcPts val="0"/>
                        </a:spcBef>
                        <a:spcAft>
                          <a:spcPts val="0"/>
                        </a:spcAft>
                      </a:pPr>
                      <a:r>
                        <a:rPr lang="en-US" sz="2800" b="1" dirty="0">
                          <a:effectLst/>
                          <a:latin typeface="+mn-lt"/>
                        </a:rPr>
                        <a:t> </a:t>
                      </a:r>
                      <a:r>
                        <a:rPr lang="en-US" sz="3200" b="1" dirty="0">
                          <a:solidFill>
                            <a:schemeClr val="bg1"/>
                          </a:solidFill>
                          <a:effectLst/>
                          <a:latin typeface="+mn-lt"/>
                        </a:rPr>
                        <a:t>For</a:t>
                      </a:r>
                      <a:endParaRPr lang="en-US" sz="1200" b="1" dirty="0">
                        <a:solidFill>
                          <a:schemeClr val="bg1"/>
                        </a:solidFill>
                        <a:effectLst/>
                        <a:latin typeface="+mn-lt"/>
                      </a:endParaRPr>
                    </a:p>
                    <a:p>
                      <a:pPr marL="0" marR="0" algn="ctr">
                        <a:lnSpc>
                          <a:spcPct val="100000"/>
                        </a:lnSpc>
                        <a:spcBef>
                          <a:spcPts val="0"/>
                        </a:spcBef>
                        <a:spcAft>
                          <a:spcPts val="0"/>
                        </a:spcAft>
                      </a:pPr>
                      <a:r>
                        <a:rPr lang="en-US" sz="1600" b="1" dirty="0">
                          <a:effectLst/>
                          <a:latin typeface="+mn-lt"/>
                        </a:rPr>
                        <a:t> </a:t>
                      </a:r>
                      <a:r>
                        <a:rPr lang="en-US" sz="1600" kern="1200" dirty="0">
                          <a:solidFill>
                            <a:schemeClr val="bg1"/>
                          </a:solidFill>
                          <a:effectLst/>
                          <a:latin typeface="+mn-lt"/>
                          <a:ea typeface="+mn-ea"/>
                          <a:cs typeface="+mn-cs"/>
                        </a:rPr>
                        <a:t>Chaotic </a:t>
                      </a:r>
                    </a:p>
                    <a:p>
                      <a:pPr marL="0" marR="0" algn="ctr">
                        <a:lnSpc>
                          <a:spcPct val="100000"/>
                        </a:lnSpc>
                        <a:spcBef>
                          <a:spcPts val="0"/>
                        </a:spcBef>
                        <a:spcAft>
                          <a:spcPts val="0"/>
                        </a:spcAft>
                      </a:pPr>
                      <a:r>
                        <a:rPr lang="en-US" sz="1600" kern="1200" dirty="0">
                          <a:solidFill>
                            <a:schemeClr val="bg1"/>
                          </a:solidFill>
                          <a:effectLst/>
                          <a:latin typeface="+mn-lt"/>
                          <a:ea typeface="+mn-ea"/>
                          <a:cs typeface="+mn-cs"/>
                        </a:rPr>
                        <a:t>Inconsistent </a:t>
                      </a:r>
                    </a:p>
                    <a:p>
                      <a:pPr marL="0" marR="0" algn="ctr">
                        <a:lnSpc>
                          <a:spcPct val="100000"/>
                        </a:lnSpc>
                        <a:spcBef>
                          <a:spcPts val="0"/>
                        </a:spcBef>
                        <a:spcAft>
                          <a:spcPts val="0"/>
                        </a:spcAft>
                      </a:pPr>
                      <a:r>
                        <a:rPr lang="en-US" sz="1600" kern="1200" dirty="0">
                          <a:solidFill>
                            <a:schemeClr val="bg1"/>
                          </a:solidFill>
                          <a:effectLst/>
                          <a:latin typeface="+mn-lt"/>
                          <a:ea typeface="+mn-ea"/>
                          <a:cs typeface="+mn-cs"/>
                        </a:rPr>
                        <a:t>Excusing </a:t>
                      </a:r>
                    </a:p>
                    <a:p>
                      <a:pPr marL="0" marR="0" algn="ctr">
                        <a:lnSpc>
                          <a:spcPct val="100000"/>
                        </a:lnSpc>
                        <a:spcBef>
                          <a:spcPts val="0"/>
                        </a:spcBef>
                        <a:spcAft>
                          <a:spcPts val="0"/>
                        </a:spcAft>
                      </a:pPr>
                      <a:r>
                        <a:rPr lang="en-US" sz="1600" kern="1200" dirty="0">
                          <a:solidFill>
                            <a:schemeClr val="bg1"/>
                          </a:solidFill>
                          <a:effectLst/>
                          <a:latin typeface="+mn-lt"/>
                          <a:ea typeface="+mn-ea"/>
                          <a:cs typeface="+mn-cs"/>
                        </a:rPr>
                        <a:t>Giving In </a:t>
                      </a:r>
                    </a:p>
                    <a:p>
                      <a:pPr marL="0" marR="0" algn="ctr">
                        <a:lnSpc>
                          <a:spcPct val="100000"/>
                        </a:lnSpc>
                        <a:spcBef>
                          <a:spcPts val="0"/>
                        </a:spcBef>
                        <a:spcAft>
                          <a:spcPts val="0"/>
                        </a:spcAft>
                      </a:pPr>
                      <a:r>
                        <a:rPr lang="en-US" sz="1600" kern="1200" dirty="0">
                          <a:solidFill>
                            <a:schemeClr val="bg1"/>
                          </a:solidFill>
                          <a:effectLst/>
                          <a:latin typeface="+mn-lt"/>
                          <a:ea typeface="+mn-ea"/>
                          <a:cs typeface="+mn-cs"/>
                        </a:rPr>
                        <a:t>Blurred Boundaries Rescuing</a:t>
                      </a:r>
                      <a:r>
                        <a:rPr lang="en-US" sz="1600" dirty="0">
                          <a:effectLst/>
                        </a:rPr>
                        <a:t> </a:t>
                      </a:r>
                      <a:endParaRPr lang="en-US" sz="1600" dirty="0">
                        <a:effectLst/>
                        <a:latin typeface="+mn-lt"/>
                        <a:ea typeface="Calibri"/>
                        <a:cs typeface="Times New Roman"/>
                      </a:endParaRPr>
                    </a:p>
                    <a:p>
                      <a:pPr marL="0" marR="0" algn="ctr">
                        <a:lnSpc>
                          <a:spcPct val="115000"/>
                        </a:lnSpc>
                        <a:spcBef>
                          <a:spcPts val="0"/>
                        </a:spcBef>
                        <a:spcAft>
                          <a:spcPts val="1000"/>
                        </a:spcAft>
                      </a:pPr>
                      <a:endParaRPr lang="en-US" sz="1200" b="1" dirty="0">
                        <a:effectLst/>
                        <a:latin typeface="+mn-lt"/>
                        <a:ea typeface="Calibri"/>
                        <a:cs typeface="Times New Roman"/>
                      </a:endParaRPr>
                    </a:p>
                  </a:txBody>
                  <a:tcPr marL="68580" marR="68580" marT="0" marB="0">
                    <a:solidFill>
                      <a:schemeClr val="accent3">
                        <a:lumMod val="75000"/>
                      </a:schemeClr>
                    </a:solidFill>
                  </a:tcPr>
                </a:tc>
                <a:extLst>
                  <a:ext uri="{0D108BD9-81ED-4DB2-BD59-A6C34878D82A}">
                    <a16:rowId xmlns:a16="http://schemas.microsoft.com/office/drawing/2014/main" val="10001"/>
                  </a:ext>
                </a:extLst>
              </a:tr>
            </a:tbl>
          </a:graphicData>
        </a:graphic>
      </p:graphicFrame>
      <p:sp>
        <p:nvSpPr>
          <p:cNvPr id="5" name="Up Arrow 4"/>
          <p:cNvSpPr/>
          <p:nvPr/>
        </p:nvSpPr>
        <p:spPr>
          <a:xfrm>
            <a:off x="1778576" y="2202585"/>
            <a:ext cx="133350" cy="2647950"/>
          </a:xfrm>
          <a:prstGeom prst="up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prstClr val="white"/>
              </a:solidFill>
            </a:endParaRPr>
          </a:p>
        </p:txBody>
      </p:sp>
      <p:sp>
        <p:nvSpPr>
          <p:cNvPr id="6" name="Right Arrow 5"/>
          <p:cNvSpPr/>
          <p:nvPr/>
        </p:nvSpPr>
        <p:spPr>
          <a:xfrm>
            <a:off x="2886075" y="5956736"/>
            <a:ext cx="3552825" cy="1793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prstClr val="white"/>
              </a:solidFill>
            </a:endParaRPr>
          </a:p>
        </p:txBody>
      </p:sp>
      <p:sp>
        <p:nvSpPr>
          <p:cNvPr id="7" name="Text Box 3"/>
          <p:cNvSpPr txBox="1"/>
          <p:nvPr/>
        </p:nvSpPr>
        <p:spPr>
          <a:xfrm>
            <a:off x="1449963" y="1506538"/>
            <a:ext cx="790575" cy="5359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pPr>
            <a:r>
              <a:rPr lang="en-US" sz="2400" dirty="0">
                <a:solidFill>
                  <a:prstClr val="black"/>
                </a:solidFill>
                <a:ea typeface="Calibri"/>
                <a:cs typeface="Times New Roman"/>
              </a:rPr>
              <a:t>High</a:t>
            </a:r>
          </a:p>
        </p:txBody>
      </p:sp>
      <p:sp>
        <p:nvSpPr>
          <p:cNvPr id="8" name="Text Box 4"/>
          <p:cNvSpPr txBox="1"/>
          <p:nvPr/>
        </p:nvSpPr>
        <p:spPr>
          <a:xfrm>
            <a:off x="1449962" y="5789390"/>
            <a:ext cx="790576" cy="53845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pPr>
            <a:r>
              <a:rPr lang="en-US" sz="2400" dirty="0">
                <a:solidFill>
                  <a:prstClr val="black"/>
                </a:solidFill>
                <a:ea typeface="Calibri"/>
                <a:cs typeface="Times New Roman"/>
              </a:rPr>
              <a:t>Low</a:t>
            </a:r>
          </a:p>
        </p:txBody>
      </p:sp>
      <p:sp>
        <p:nvSpPr>
          <p:cNvPr id="9" name="Text Box 5"/>
          <p:cNvSpPr txBox="1"/>
          <p:nvPr/>
        </p:nvSpPr>
        <p:spPr>
          <a:xfrm>
            <a:off x="6760152" y="5709157"/>
            <a:ext cx="867210" cy="46990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pPr>
            <a:r>
              <a:rPr lang="en-US" sz="2400" dirty="0">
                <a:solidFill>
                  <a:prstClr val="black"/>
                </a:solidFill>
                <a:ea typeface="Calibri"/>
                <a:cs typeface="Times New Roman"/>
              </a:rPr>
              <a:t>High</a:t>
            </a:r>
          </a:p>
        </p:txBody>
      </p:sp>
      <p:sp>
        <p:nvSpPr>
          <p:cNvPr id="10" name="Text Box 6"/>
          <p:cNvSpPr txBox="1"/>
          <p:nvPr/>
        </p:nvSpPr>
        <p:spPr>
          <a:xfrm>
            <a:off x="253359" y="2831886"/>
            <a:ext cx="1524000" cy="1389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pPr>
            <a:r>
              <a:rPr lang="en-US" sz="2400" b="1" dirty="0">
                <a:solidFill>
                  <a:prstClr val="black"/>
                </a:solidFill>
                <a:ea typeface="Calibri"/>
                <a:cs typeface="Times New Roman"/>
              </a:rPr>
              <a:t>Control</a:t>
            </a:r>
          </a:p>
          <a:p>
            <a:pPr algn="ctr" defTabSz="914400">
              <a:lnSpc>
                <a:spcPct val="115000"/>
              </a:lnSpc>
              <a:spcAft>
                <a:spcPts val="1000"/>
              </a:spcAft>
            </a:pPr>
            <a:r>
              <a:rPr lang="en-US" dirty="0">
                <a:solidFill>
                  <a:prstClr val="black"/>
                </a:solidFill>
                <a:ea typeface="Calibri"/>
                <a:cs typeface="Times New Roman"/>
              </a:rPr>
              <a:t>(limit setting, discipline)</a:t>
            </a:r>
          </a:p>
        </p:txBody>
      </p:sp>
      <p:sp>
        <p:nvSpPr>
          <p:cNvPr id="11" name="Text Box 7"/>
          <p:cNvSpPr txBox="1"/>
          <p:nvPr/>
        </p:nvSpPr>
        <p:spPr>
          <a:xfrm>
            <a:off x="3654318" y="5530154"/>
            <a:ext cx="2286000" cy="132397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pPr>
            <a:r>
              <a:rPr lang="en-US" sz="2400" dirty="0">
                <a:solidFill>
                  <a:prstClr val="black"/>
                </a:solidFill>
                <a:ea typeface="Calibri"/>
                <a:cs typeface="Times New Roman"/>
              </a:rPr>
              <a:t>Support</a:t>
            </a:r>
          </a:p>
          <a:p>
            <a:pPr algn="ctr" defTabSz="914400">
              <a:lnSpc>
                <a:spcPct val="115000"/>
              </a:lnSpc>
              <a:spcAft>
                <a:spcPts val="1000"/>
              </a:spcAft>
            </a:pPr>
            <a:r>
              <a:rPr lang="en-US" dirty="0">
                <a:solidFill>
                  <a:prstClr val="black"/>
                </a:solidFill>
                <a:ea typeface="Calibri"/>
                <a:cs typeface="Times New Roman"/>
              </a:rPr>
              <a:t>Encouragement, nurture</a:t>
            </a:r>
          </a:p>
        </p:txBody>
      </p:sp>
      <p:sp>
        <p:nvSpPr>
          <p:cNvPr id="12" name="Left-Right Arrow 11"/>
          <p:cNvSpPr/>
          <p:nvPr/>
        </p:nvSpPr>
        <p:spPr>
          <a:xfrm>
            <a:off x="4467225" y="9078913"/>
            <a:ext cx="4133850" cy="48418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prstClr val="white"/>
              </a:solidFill>
            </a:endParaRPr>
          </a:p>
        </p:txBody>
      </p:sp>
      <p:sp>
        <p:nvSpPr>
          <p:cNvPr id="13" name="Text Box 9"/>
          <p:cNvSpPr txBox="1"/>
          <p:nvPr/>
        </p:nvSpPr>
        <p:spPr>
          <a:xfrm>
            <a:off x="4371975" y="9717088"/>
            <a:ext cx="1171575" cy="381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defTabSz="914400">
              <a:lnSpc>
                <a:spcPct val="115000"/>
              </a:lnSpc>
              <a:spcAft>
                <a:spcPts val="1000"/>
              </a:spcAft>
            </a:pPr>
            <a:r>
              <a:rPr lang="en-US">
                <a:solidFill>
                  <a:prstClr val="black"/>
                </a:solidFill>
                <a:ea typeface="Calibri"/>
                <a:cs typeface="Times New Roman"/>
              </a:rPr>
              <a:t>Punitive</a:t>
            </a:r>
            <a:endParaRPr lang="en-US" sz="1100">
              <a:solidFill>
                <a:prstClr val="black"/>
              </a:solidFill>
              <a:ea typeface="Calibri"/>
              <a:cs typeface="Times New Roman"/>
            </a:endParaRPr>
          </a:p>
        </p:txBody>
      </p:sp>
      <p:sp>
        <p:nvSpPr>
          <p:cNvPr id="14" name="Text Box 10"/>
          <p:cNvSpPr txBox="1"/>
          <p:nvPr/>
        </p:nvSpPr>
        <p:spPr>
          <a:xfrm>
            <a:off x="7439025" y="9707563"/>
            <a:ext cx="1266825" cy="3810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914400">
              <a:lnSpc>
                <a:spcPct val="115000"/>
              </a:lnSpc>
              <a:spcAft>
                <a:spcPts val="1000"/>
              </a:spcAft>
            </a:pPr>
            <a:r>
              <a:rPr lang="en-US">
                <a:solidFill>
                  <a:prstClr val="black"/>
                </a:solidFill>
                <a:ea typeface="Calibri"/>
                <a:cs typeface="Times New Roman"/>
              </a:rPr>
              <a:t>Permissive</a:t>
            </a:r>
            <a:endParaRPr lang="en-US" sz="1100">
              <a:solidFill>
                <a:prstClr val="black"/>
              </a:solidFill>
              <a:ea typeface="Calibri"/>
              <a:cs typeface="Times New Roman"/>
            </a:endParaRPr>
          </a:p>
        </p:txBody>
      </p:sp>
      <p:sp>
        <p:nvSpPr>
          <p:cNvPr id="15" name="Rectangle 13"/>
          <p:cNvSpPr>
            <a:spLocks noChangeArrowheads="1"/>
          </p:cNvSpPr>
          <p:nvPr/>
        </p:nvSpPr>
        <p:spPr bwMode="auto">
          <a:xfrm>
            <a:off x="2886075" y="16684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solidFill>
                <a:prstClr val="black"/>
              </a:solidFill>
            </a:endParaRPr>
          </a:p>
        </p:txBody>
      </p:sp>
      <p:sp>
        <p:nvSpPr>
          <p:cNvPr id="16" name="Rectangle 19"/>
          <p:cNvSpPr>
            <a:spLocks noChangeArrowheads="1"/>
          </p:cNvSpPr>
          <p:nvPr/>
        </p:nvSpPr>
        <p:spPr bwMode="auto">
          <a:xfrm>
            <a:off x="385762" y="6096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a:solidFill>
                <a:prstClr val="black"/>
              </a:solidFill>
              <a:latin typeface="Arial" pitchFamily="34" charset="0"/>
              <a:cs typeface="Arial" pitchFamily="34" charset="0"/>
            </a:endParaRPr>
          </a:p>
        </p:txBody>
      </p:sp>
      <p:sp>
        <p:nvSpPr>
          <p:cNvPr id="3" name="Rectangle 2"/>
          <p:cNvSpPr/>
          <p:nvPr/>
        </p:nvSpPr>
        <p:spPr>
          <a:xfrm rot="16200000">
            <a:off x="5953943" y="3654183"/>
            <a:ext cx="5657852" cy="276999"/>
          </a:xfrm>
          <a:prstGeom prst="rect">
            <a:avLst/>
          </a:prstGeom>
        </p:spPr>
        <p:txBody>
          <a:bodyPr wrap="square">
            <a:spAutoFit/>
          </a:bodyPr>
          <a:lstStyle/>
          <a:p>
            <a:pPr defTabSz="914400"/>
            <a:r>
              <a:rPr lang="en-US" sz="1200" dirty="0">
                <a:solidFill>
                  <a:prstClr val="black"/>
                </a:solidFill>
              </a:rPr>
              <a:t>The Restorative Practices Handbook  by Bob Costello, Joshua </a:t>
            </a:r>
            <a:r>
              <a:rPr lang="en-US" sz="1200" dirty="0" err="1">
                <a:solidFill>
                  <a:prstClr val="black"/>
                </a:solidFill>
              </a:rPr>
              <a:t>Wachtel</a:t>
            </a:r>
            <a:r>
              <a:rPr lang="en-US" sz="1200" dirty="0">
                <a:solidFill>
                  <a:prstClr val="black"/>
                </a:solidFill>
              </a:rPr>
              <a:t> and Ted </a:t>
            </a:r>
            <a:r>
              <a:rPr lang="en-US" sz="1200" dirty="0" err="1">
                <a:solidFill>
                  <a:prstClr val="black"/>
                </a:solidFill>
              </a:rPr>
              <a:t>Watchtel</a:t>
            </a:r>
            <a:endParaRPr lang="en-US" sz="1200" dirty="0">
              <a:solidFill>
                <a:prstClr val="black"/>
              </a:solidFill>
            </a:endParaRPr>
          </a:p>
        </p:txBody>
      </p:sp>
      <p:cxnSp>
        <p:nvCxnSpPr>
          <p:cNvPr id="18" name="Straight Connector 17">
            <a:extLst>
              <a:ext uri="{FF2B5EF4-FFF2-40B4-BE49-F238E27FC236}">
                <a16:creationId xmlns:a16="http://schemas.microsoft.com/office/drawing/2014/main" id="{353AAEA7-AA98-444A-BA4D-EB747FAF5A8C}"/>
              </a:ext>
            </a:extLst>
          </p:cNvPr>
          <p:cNvCxnSpPr>
            <a:cxnSpLocks/>
          </p:cNvCxnSpPr>
          <p:nvPr/>
        </p:nvCxnSpPr>
        <p:spPr>
          <a:xfrm>
            <a:off x="484095" y="999706"/>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2947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87334" y="2715941"/>
            <a:ext cx="2350038" cy="2468077"/>
          </a:xfrm>
          <a:prstGeom prst="rect">
            <a:avLst/>
          </a:prstGeom>
        </p:spPr>
      </p:pic>
      <p:sp>
        <p:nvSpPr>
          <p:cNvPr id="3" name="Content Placeholder 2"/>
          <p:cNvSpPr>
            <a:spLocks noGrp="1"/>
          </p:cNvSpPr>
          <p:nvPr>
            <p:ph idx="1"/>
          </p:nvPr>
        </p:nvSpPr>
        <p:spPr>
          <a:xfrm>
            <a:off x="0" y="5329773"/>
            <a:ext cx="9144000" cy="3639494"/>
          </a:xfrm>
        </p:spPr>
        <p:txBody>
          <a:bodyPr/>
          <a:lstStyle/>
          <a:p>
            <a:pPr lvl="1"/>
            <a:r>
              <a:rPr lang="en-US" dirty="0"/>
              <a:t>What</a:t>
            </a:r>
            <a:r>
              <a:rPr lang="en-US" baseline="0" dirty="0"/>
              <a:t> box do you naturally fall into?</a:t>
            </a:r>
          </a:p>
          <a:p>
            <a:pPr lvl="1"/>
            <a:r>
              <a:rPr lang="en-US" baseline="0" dirty="0"/>
              <a:t>What triggers put you into the other boxes?</a:t>
            </a:r>
            <a:endParaRPr lang="en-US" dirty="0"/>
          </a:p>
          <a:p>
            <a:pPr marL="0" indent="0">
              <a:buNone/>
            </a:pPr>
            <a:endParaRPr lang="en-US" dirty="0"/>
          </a:p>
        </p:txBody>
      </p:sp>
      <p:pic>
        <p:nvPicPr>
          <p:cNvPr id="2" name="Picture 1" descr="Screen Shot 2015-08-09 at 7.37.4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853" y="322898"/>
            <a:ext cx="3175000" cy="2082800"/>
          </a:xfrm>
          <a:prstGeom prst="rect">
            <a:avLst/>
          </a:prstGeom>
        </p:spPr>
      </p:pic>
      <p:pic>
        <p:nvPicPr>
          <p:cNvPr id="5" name="Picture 4" descr="Screen Shot 2015-08-09 at 7.37.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338" y="2857780"/>
            <a:ext cx="2946400" cy="2184400"/>
          </a:xfrm>
          <a:prstGeom prst="rect">
            <a:avLst/>
          </a:prstGeom>
        </p:spPr>
      </p:pic>
      <p:pic>
        <p:nvPicPr>
          <p:cNvPr id="6" name="Picture 5" descr="Screen Shot 2015-08-09 at 7.36.2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804" y="322898"/>
            <a:ext cx="3045934" cy="2011680"/>
          </a:xfrm>
          <a:prstGeom prst="rect">
            <a:avLst/>
          </a:prstGeom>
        </p:spPr>
      </p:pic>
      <p:sp>
        <p:nvSpPr>
          <p:cNvPr id="7" name="Footer Placeholder 6">
            <a:extLst>
              <a:ext uri="{FF2B5EF4-FFF2-40B4-BE49-F238E27FC236}">
                <a16:creationId xmlns:a16="http://schemas.microsoft.com/office/drawing/2014/main" id="{14851C9D-928F-463A-BE3D-D20EDAE3D8D1}"/>
              </a:ext>
            </a:extLst>
          </p:cNvPr>
          <p:cNvSpPr>
            <a:spLocks noGrp="1"/>
          </p:cNvSpPr>
          <p:nvPr>
            <p:ph type="ftr" sz="quarter" idx="11"/>
          </p:nvPr>
        </p:nvSpPr>
        <p:spPr/>
        <p:txBody>
          <a:bodyPr/>
          <a:lstStyle/>
          <a:p>
            <a:r>
              <a:rPr lang="en-US">
                <a:solidFill>
                  <a:prstClr val="black">
                    <a:tint val="75000"/>
                  </a:prstClr>
                </a:solidFill>
              </a:rPr>
              <a:t>Sound Supports 2018</a:t>
            </a:r>
          </a:p>
        </p:txBody>
      </p:sp>
    </p:spTree>
    <p:extLst>
      <p:ext uri="{BB962C8B-B14F-4D97-AF65-F5344CB8AC3E}">
        <p14:creationId xmlns:p14="http://schemas.microsoft.com/office/powerpoint/2010/main" val="3665636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3">
                <a:lumMod val="40000"/>
                <a:lumOff val="60000"/>
              </a:schemeClr>
            </a:gs>
            <a:gs pos="83000">
              <a:schemeClr val="accent3">
                <a:lumMod val="40000"/>
                <a:lumOff val="60000"/>
              </a:schemeClr>
            </a:gs>
            <a:gs pos="99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B1F2-2476-4CD8-B26E-5575A85D0F48}"/>
              </a:ext>
            </a:extLst>
          </p:cNvPr>
          <p:cNvSpPr>
            <a:spLocks noGrp="1"/>
          </p:cNvSpPr>
          <p:nvPr>
            <p:ph type="title"/>
          </p:nvPr>
        </p:nvSpPr>
        <p:spPr>
          <a:xfrm>
            <a:off x="339213" y="0"/>
            <a:ext cx="8229600" cy="1143000"/>
          </a:xfrm>
        </p:spPr>
        <p:txBody>
          <a:bodyPr>
            <a:normAutofit fontScale="90000"/>
          </a:bodyPr>
          <a:lstStyle/>
          <a:p>
            <a:pPr algn="l"/>
            <a:r>
              <a:rPr lang="en-US" dirty="0"/>
              <a:t>VIDEO: Community Circles in Action</a:t>
            </a:r>
          </a:p>
        </p:txBody>
      </p:sp>
      <p:sp>
        <p:nvSpPr>
          <p:cNvPr id="3" name="Content Placeholder 2">
            <a:extLst>
              <a:ext uri="{FF2B5EF4-FFF2-40B4-BE49-F238E27FC236}">
                <a16:creationId xmlns:a16="http://schemas.microsoft.com/office/drawing/2014/main" id="{C7DE8963-ACB5-41A9-9819-C9A2358BB2AB}"/>
              </a:ext>
            </a:extLst>
          </p:cNvPr>
          <p:cNvSpPr>
            <a:spLocks noGrp="1"/>
          </p:cNvSpPr>
          <p:nvPr>
            <p:ph idx="1"/>
          </p:nvPr>
        </p:nvSpPr>
        <p:spPr/>
        <p:txBody>
          <a:bodyPr/>
          <a:lstStyle/>
          <a:p>
            <a:pPr marL="0" indent="0" algn="ctr">
              <a:buNone/>
            </a:pPr>
            <a:r>
              <a:rPr lang="en-US" dirty="0">
                <a:hlinkClick r:id="rId2"/>
              </a:rPr>
              <a:t>https://www.youtube.com/watch?v=oc23H6RxWRo</a:t>
            </a:r>
            <a:endParaRPr lang="en-US" dirty="0"/>
          </a:p>
          <a:p>
            <a:endParaRPr lang="en-US" dirty="0"/>
          </a:p>
        </p:txBody>
      </p:sp>
      <p:sp>
        <p:nvSpPr>
          <p:cNvPr id="4" name="Footer Placeholder 3">
            <a:extLst>
              <a:ext uri="{FF2B5EF4-FFF2-40B4-BE49-F238E27FC236}">
                <a16:creationId xmlns:a16="http://schemas.microsoft.com/office/drawing/2014/main" id="{C98F4D21-541B-4756-B62E-D51B4A4E33FE}"/>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B1F7C4E1-1543-D444-9E9E-9BCE584EEE26}"/>
              </a:ext>
            </a:extLst>
          </p:cNvPr>
          <p:cNvCxnSpPr>
            <a:cxnSpLocks/>
          </p:cNvCxnSpPr>
          <p:nvPr/>
        </p:nvCxnSpPr>
        <p:spPr>
          <a:xfrm>
            <a:off x="399245" y="999704"/>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77978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200" dirty="0"/>
              <a:t>RESTORATIVE PRACTICES: Continuum</a:t>
            </a:r>
          </a:p>
        </p:txBody>
      </p:sp>
      <p:sp>
        <p:nvSpPr>
          <p:cNvPr id="5" name="Rectangle 4"/>
          <p:cNvSpPr/>
          <p:nvPr/>
        </p:nvSpPr>
        <p:spPr>
          <a:xfrm>
            <a:off x="2514600" y="5943600"/>
            <a:ext cx="4572000" cy="646331"/>
          </a:xfrm>
          <a:prstGeom prst="rect">
            <a:avLst/>
          </a:prstGeom>
        </p:spPr>
        <p:txBody>
          <a:bodyPr>
            <a:spAutoFit/>
          </a:bodyPr>
          <a:lstStyle/>
          <a:p>
            <a:pPr defTabSz="914400"/>
            <a:r>
              <a:rPr lang="en-US" dirty="0">
                <a:solidFill>
                  <a:prstClr val="black"/>
                </a:solidFill>
              </a:rPr>
              <a:t>The Restorative Practices Handbook  by Bob Costello, Joshua </a:t>
            </a:r>
            <a:r>
              <a:rPr lang="en-US" dirty="0" err="1">
                <a:solidFill>
                  <a:prstClr val="black"/>
                </a:solidFill>
              </a:rPr>
              <a:t>Wachtel</a:t>
            </a:r>
            <a:r>
              <a:rPr lang="en-US" dirty="0">
                <a:solidFill>
                  <a:prstClr val="black"/>
                </a:solidFill>
              </a:rPr>
              <a:t> and Ted </a:t>
            </a:r>
            <a:r>
              <a:rPr lang="en-US" dirty="0" err="1">
                <a:solidFill>
                  <a:prstClr val="black"/>
                </a:solidFill>
              </a:rPr>
              <a:t>Watchtel</a:t>
            </a:r>
            <a:endParaRPr lang="en-US" dirty="0">
              <a:solidFill>
                <a:prstClr val="black"/>
              </a:solidFill>
            </a:endParaRPr>
          </a:p>
        </p:txBody>
      </p:sp>
      <p:sp>
        <p:nvSpPr>
          <p:cNvPr id="3" name="Footer Placeholder 2">
            <a:extLst>
              <a:ext uri="{FF2B5EF4-FFF2-40B4-BE49-F238E27FC236}">
                <a16:creationId xmlns:a16="http://schemas.microsoft.com/office/drawing/2014/main" id="{32339D71-F629-4BC6-B963-668CB1D6DC45}"/>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6" name="Straight Connector 5">
            <a:extLst>
              <a:ext uri="{FF2B5EF4-FFF2-40B4-BE49-F238E27FC236}">
                <a16:creationId xmlns:a16="http://schemas.microsoft.com/office/drawing/2014/main" id="{D2013F23-528B-D74C-8995-F334711E739D}"/>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636EF1A2-2E98-CF4D-9AAB-B8467DF4C763}"/>
              </a:ext>
            </a:extLst>
          </p:cNvPr>
          <p:cNvCxnSpPr>
            <a:cxnSpLocks/>
          </p:cNvCxnSpPr>
          <p:nvPr/>
        </p:nvCxnSpPr>
        <p:spPr>
          <a:xfrm>
            <a:off x="484095" y="3371850"/>
            <a:ext cx="8139952"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72ADB174-14DB-4B4A-963A-56AAA5C33A78}"/>
              </a:ext>
            </a:extLst>
          </p:cNvPr>
          <p:cNvSpPr txBox="1"/>
          <p:nvPr/>
        </p:nvSpPr>
        <p:spPr>
          <a:xfrm>
            <a:off x="484095" y="2263854"/>
            <a:ext cx="1714500" cy="1107996"/>
          </a:xfrm>
          <a:prstGeom prst="rect">
            <a:avLst/>
          </a:prstGeom>
          <a:noFill/>
        </p:spPr>
        <p:txBody>
          <a:bodyPr wrap="square" rtlCol="0">
            <a:spAutoFit/>
          </a:bodyPr>
          <a:lstStyle/>
          <a:p>
            <a:pPr algn="ctr"/>
            <a:r>
              <a:rPr lang="en-US" sz="2400" dirty="0">
                <a:solidFill>
                  <a:schemeClr val="tx1">
                    <a:lumMod val="50000"/>
                    <a:lumOff val="50000"/>
                  </a:schemeClr>
                </a:solidFill>
              </a:rPr>
              <a:t>Affective Statements</a:t>
            </a:r>
          </a:p>
          <a:p>
            <a:endParaRPr lang="en-US" dirty="0"/>
          </a:p>
        </p:txBody>
      </p:sp>
      <p:sp>
        <p:nvSpPr>
          <p:cNvPr id="13" name="TextBox 12">
            <a:extLst>
              <a:ext uri="{FF2B5EF4-FFF2-40B4-BE49-F238E27FC236}">
                <a16:creationId xmlns:a16="http://schemas.microsoft.com/office/drawing/2014/main" id="{4FE00B2E-AAA5-5748-8A25-C60DD0CFB19E}"/>
              </a:ext>
            </a:extLst>
          </p:cNvPr>
          <p:cNvSpPr txBox="1"/>
          <p:nvPr/>
        </p:nvSpPr>
        <p:spPr>
          <a:xfrm>
            <a:off x="2312895" y="2306905"/>
            <a:ext cx="1524000" cy="1107996"/>
          </a:xfrm>
          <a:prstGeom prst="rect">
            <a:avLst/>
          </a:prstGeom>
          <a:noFill/>
        </p:spPr>
        <p:txBody>
          <a:bodyPr wrap="square" rtlCol="0">
            <a:spAutoFit/>
          </a:bodyPr>
          <a:lstStyle/>
          <a:p>
            <a:pPr algn="ctr"/>
            <a:r>
              <a:rPr lang="en-US" sz="2400" dirty="0">
                <a:solidFill>
                  <a:schemeClr val="tx1">
                    <a:lumMod val="65000"/>
                    <a:lumOff val="35000"/>
                  </a:schemeClr>
                </a:solidFill>
              </a:rPr>
              <a:t>Affective Questions</a:t>
            </a:r>
          </a:p>
          <a:p>
            <a:endParaRPr lang="en-US" dirty="0"/>
          </a:p>
        </p:txBody>
      </p:sp>
      <p:sp>
        <p:nvSpPr>
          <p:cNvPr id="14" name="TextBox 13">
            <a:extLst>
              <a:ext uri="{FF2B5EF4-FFF2-40B4-BE49-F238E27FC236}">
                <a16:creationId xmlns:a16="http://schemas.microsoft.com/office/drawing/2014/main" id="{BD5988C3-6404-8B40-8E63-AF78C68EAB0C}"/>
              </a:ext>
            </a:extLst>
          </p:cNvPr>
          <p:cNvSpPr txBox="1"/>
          <p:nvPr/>
        </p:nvSpPr>
        <p:spPr>
          <a:xfrm>
            <a:off x="3836895" y="1944548"/>
            <a:ext cx="1828800" cy="1477328"/>
          </a:xfrm>
          <a:prstGeom prst="rect">
            <a:avLst/>
          </a:prstGeom>
          <a:noFill/>
        </p:spPr>
        <p:txBody>
          <a:bodyPr wrap="square" rtlCol="0">
            <a:spAutoFit/>
          </a:bodyPr>
          <a:lstStyle/>
          <a:p>
            <a:pPr algn="ctr"/>
            <a:r>
              <a:rPr lang="en-US" sz="2400" dirty="0">
                <a:solidFill>
                  <a:schemeClr val="tx1">
                    <a:lumMod val="75000"/>
                    <a:lumOff val="25000"/>
                  </a:schemeClr>
                </a:solidFill>
              </a:rPr>
              <a:t>Small impromptu conference</a:t>
            </a:r>
          </a:p>
          <a:p>
            <a:endParaRPr lang="en-US" dirty="0"/>
          </a:p>
        </p:txBody>
      </p:sp>
      <p:sp>
        <p:nvSpPr>
          <p:cNvPr id="15" name="TextBox 14">
            <a:extLst>
              <a:ext uri="{FF2B5EF4-FFF2-40B4-BE49-F238E27FC236}">
                <a16:creationId xmlns:a16="http://schemas.microsoft.com/office/drawing/2014/main" id="{A97CE1E3-60BD-4F4F-A56C-AA9ADF92A93B}"/>
              </a:ext>
            </a:extLst>
          </p:cNvPr>
          <p:cNvSpPr txBox="1"/>
          <p:nvPr/>
        </p:nvSpPr>
        <p:spPr>
          <a:xfrm>
            <a:off x="5890372" y="1944548"/>
            <a:ext cx="1066800" cy="1477328"/>
          </a:xfrm>
          <a:prstGeom prst="rect">
            <a:avLst/>
          </a:prstGeom>
          <a:noFill/>
        </p:spPr>
        <p:txBody>
          <a:bodyPr wrap="square" rtlCol="0">
            <a:spAutoFit/>
          </a:bodyPr>
          <a:lstStyle/>
          <a:p>
            <a:pPr algn="ctr"/>
            <a:r>
              <a:rPr lang="en-US" sz="2400" dirty="0">
                <a:solidFill>
                  <a:schemeClr val="tx1">
                    <a:lumMod val="85000"/>
                    <a:lumOff val="15000"/>
                  </a:schemeClr>
                </a:solidFill>
              </a:rPr>
              <a:t>Group or Circle</a:t>
            </a:r>
          </a:p>
          <a:p>
            <a:endParaRPr lang="en-US" dirty="0"/>
          </a:p>
        </p:txBody>
      </p:sp>
      <p:sp>
        <p:nvSpPr>
          <p:cNvPr id="16" name="TextBox 15">
            <a:extLst>
              <a:ext uri="{FF2B5EF4-FFF2-40B4-BE49-F238E27FC236}">
                <a16:creationId xmlns:a16="http://schemas.microsoft.com/office/drawing/2014/main" id="{415A171D-9761-C542-B6C2-ADDFE2554120}"/>
              </a:ext>
            </a:extLst>
          </p:cNvPr>
          <p:cNvSpPr txBox="1"/>
          <p:nvPr/>
        </p:nvSpPr>
        <p:spPr>
          <a:xfrm>
            <a:off x="7109572" y="2263854"/>
            <a:ext cx="1619250" cy="1107996"/>
          </a:xfrm>
          <a:prstGeom prst="rect">
            <a:avLst/>
          </a:prstGeom>
          <a:noFill/>
        </p:spPr>
        <p:txBody>
          <a:bodyPr wrap="square" rtlCol="0">
            <a:spAutoFit/>
          </a:bodyPr>
          <a:lstStyle/>
          <a:p>
            <a:pPr algn="ctr"/>
            <a:r>
              <a:rPr lang="en-US" sz="2400" dirty="0"/>
              <a:t>Formal Conference</a:t>
            </a:r>
          </a:p>
          <a:p>
            <a:pPr algn="ctr"/>
            <a:endParaRPr lang="en-US" dirty="0"/>
          </a:p>
        </p:txBody>
      </p:sp>
      <p:sp>
        <p:nvSpPr>
          <p:cNvPr id="19" name="TextBox 18">
            <a:extLst>
              <a:ext uri="{FF2B5EF4-FFF2-40B4-BE49-F238E27FC236}">
                <a16:creationId xmlns:a16="http://schemas.microsoft.com/office/drawing/2014/main" id="{E1F99388-B127-6747-BAFE-5B8EE03D3009}"/>
              </a:ext>
            </a:extLst>
          </p:cNvPr>
          <p:cNvSpPr txBox="1"/>
          <p:nvPr/>
        </p:nvSpPr>
        <p:spPr>
          <a:xfrm>
            <a:off x="443064" y="4243367"/>
            <a:ext cx="2423228" cy="584775"/>
          </a:xfrm>
          <a:prstGeom prst="rect">
            <a:avLst/>
          </a:prstGeom>
          <a:noFill/>
        </p:spPr>
        <p:txBody>
          <a:bodyPr wrap="square" rtlCol="0">
            <a:spAutoFit/>
          </a:bodyPr>
          <a:lstStyle/>
          <a:p>
            <a:r>
              <a:rPr lang="en-US" sz="3200" dirty="0">
                <a:solidFill>
                  <a:schemeClr val="tx1">
                    <a:lumMod val="50000"/>
                    <a:lumOff val="50000"/>
                  </a:schemeClr>
                </a:solidFill>
              </a:rPr>
              <a:t>INFORMAL</a:t>
            </a:r>
          </a:p>
        </p:txBody>
      </p:sp>
      <p:sp>
        <p:nvSpPr>
          <p:cNvPr id="20" name="TextBox 19">
            <a:extLst>
              <a:ext uri="{FF2B5EF4-FFF2-40B4-BE49-F238E27FC236}">
                <a16:creationId xmlns:a16="http://schemas.microsoft.com/office/drawing/2014/main" id="{4214080C-8B2D-6743-AFBD-64EB47258BF2}"/>
              </a:ext>
            </a:extLst>
          </p:cNvPr>
          <p:cNvSpPr txBox="1"/>
          <p:nvPr/>
        </p:nvSpPr>
        <p:spPr>
          <a:xfrm>
            <a:off x="6957172" y="4223424"/>
            <a:ext cx="1895001" cy="861774"/>
          </a:xfrm>
          <a:prstGeom prst="rect">
            <a:avLst/>
          </a:prstGeom>
          <a:noFill/>
        </p:spPr>
        <p:txBody>
          <a:bodyPr wrap="square" rtlCol="0">
            <a:spAutoFit/>
          </a:bodyPr>
          <a:lstStyle/>
          <a:p>
            <a:r>
              <a:rPr lang="en-US" sz="3200" dirty="0"/>
              <a:t>FORMAL</a:t>
            </a:r>
          </a:p>
          <a:p>
            <a:endParaRPr lang="en-US" dirty="0"/>
          </a:p>
        </p:txBody>
      </p:sp>
      <p:sp>
        <p:nvSpPr>
          <p:cNvPr id="21" name="TextBox 20">
            <a:extLst>
              <a:ext uri="{FF2B5EF4-FFF2-40B4-BE49-F238E27FC236}">
                <a16:creationId xmlns:a16="http://schemas.microsoft.com/office/drawing/2014/main" id="{ED53067C-85B9-ED49-A01A-23D579B6F272}"/>
              </a:ext>
            </a:extLst>
          </p:cNvPr>
          <p:cNvSpPr txBox="1"/>
          <p:nvPr/>
        </p:nvSpPr>
        <p:spPr>
          <a:xfrm>
            <a:off x="1115416" y="3560247"/>
            <a:ext cx="1078523" cy="461665"/>
          </a:xfrm>
          <a:prstGeom prst="rect">
            <a:avLst/>
          </a:prstGeom>
          <a:noFill/>
        </p:spPr>
        <p:txBody>
          <a:bodyPr wrap="square" rtlCol="0">
            <a:spAutoFit/>
          </a:bodyPr>
          <a:lstStyle/>
          <a:p>
            <a:r>
              <a:rPr lang="en-US" sz="2400" dirty="0">
                <a:solidFill>
                  <a:schemeClr val="tx1">
                    <a:lumMod val="50000"/>
                    <a:lumOff val="50000"/>
                  </a:schemeClr>
                </a:solidFill>
              </a:rPr>
              <a:t>1</a:t>
            </a:r>
          </a:p>
        </p:txBody>
      </p:sp>
      <p:sp>
        <p:nvSpPr>
          <p:cNvPr id="22" name="TextBox 21">
            <a:extLst>
              <a:ext uri="{FF2B5EF4-FFF2-40B4-BE49-F238E27FC236}">
                <a16:creationId xmlns:a16="http://schemas.microsoft.com/office/drawing/2014/main" id="{A7B74EBF-AE37-D349-8CA2-47119DCA64AF}"/>
              </a:ext>
            </a:extLst>
          </p:cNvPr>
          <p:cNvSpPr txBox="1"/>
          <p:nvPr/>
        </p:nvSpPr>
        <p:spPr>
          <a:xfrm>
            <a:off x="2866292" y="3583334"/>
            <a:ext cx="1322295" cy="461665"/>
          </a:xfrm>
          <a:prstGeom prst="rect">
            <a:avLst/>
          </a:prstGeom>
          <a:noFill/>
        </p:spPr>
        <p:txBody>
          <a:bodyPr wrap="square" rtlCol="0">
            <a:spAutoFit/>
          </a:bodyPr>
          <a:lstStyle/>
          <a:p>
            <a:r>
              <a:rPr lang="en-US" sz="2400" dirty="0">
                <a:solidFill>
                  <a:schemeClr val="tx1">
                    <a:lumMod val="65000"/>
                    <a:lumOff val="35000"/>
                  </a:schemeClr>
                </a:solidFill>
              </a:rPr>
              <a:t>2</a:t>
            </a:r>
          </a:p>
        </p:txBody>
      </p:sp>
      <p:sp>
        <p:nvSpPr>
          <p:cNvPr id="23" name="TextBox 22">
            <a:extLst>
              <a:ext uri="{FF2B5EF4-FFF2-40B4-BE49-F238E27FC236}">
                <a16:creationId xmlns:a16="http://schemas.microsoft.com/office/drawing/2014/main" id="{0E295040-5174-784A-A56F-D607520502DC}"/>
              </a:ext>
            </a:extLst>
          </p:cNvPr>
          <p:cNvSpPr txBox="1"/>
          <p:nvPr/>
        </p:nvSpPr>
        <p:spPr>
          <a:xfrm>
            <a:off x="4554071" y="3566805"/>
            <a:ext cx="1111624" cy="461665"/>
          </a:xfrm>
          <a:prstGeom prst="rect">
            <a:avLst/>
          </a:prstGeom>
          <a:noFill/>
        </p:spPr>
        <p:txBody>
          <a:bodyPr wrap="square" rtlCol="0">
            <a:spAutoFit/>
          </a:bodyPr>
          <a:lstStyle/>
          <a:p>
            <a:r>
              <a:rPr lang="en-US" sz="2400" dirty="0">
                <a:solidFill>
                  <a:schemeClr val="tx1">
                    <a:lumMod val="75000"/>
                    <a:lumOff val="25000"/>
                  </a:schemeClr>
                </a:solidFill>
              </a:rPr>
              <a:t>3</a:t>
            </a:r>
          </a:p>
        </p:txBody>
      </p:sp>
      <p:sp>
        <p:nvSpPr>
          <p:cNvPr id="24" name="TextBox 23">
            <a:extLst>
              <a:ext uri="{FF2B5EF4-FFF2-40B4-BE49-F238E27FC236}">
                <a16:creationId xmlns:a16="http://schemas.microsoft.com/office/drawing/2014/main" id="{D9435675-8958-1742-9173-DFF6E3322D9E}"/>
              </a:ext>
            </a:extLst>
          </p:cNvPr>
          <p:cNvSpPr txBox="1"/>
          <p:nvPr/>
        </p:nvSpPr>
        <p:spPr>
          <a:xfrm>
            <a:off x="6271135" y="3567012"/>
            <a:ext cx="937372" cy="461665"/>
          </a:xfrm>
          <a:prstGeom prst="rect">
            <a:avLst/>
          </a:prstGeom>
          <a:noFill/>
        </p:spPr>
        <p:txBody>
          <a:bodyPr wrap="square" rtlCol="0">
            <a:spAutoFit/>
          </a:bodyPr>
          <a:lstStyle/>
          <a:p>
            <a:r>
              <a:rPr lang="en-US" sz="2400" dirty="0">
                <a:solidFill>
                  <a:schemeClr val="tx1">
                    <a:lumMod val="85000"/>
                    <a:lumOff val="15000"/>
                  </a:schemeClr>
                </a:solidFill>
              </a:rPr>
              <a:t>4</a:t>
            </a:r>
          </a:p>
        </p:txBody>
      </p:sp>
      <p:sp>
        <p:nvSpPr>
          <p:cNvPr id="25" name="TextBox 24">
            <a:extLst>
              <a:ext uri="{FF2B5EF4-FFF2-40B4-BE49-F238E27FC236}">
                <a16:creationId xmlns:a16="http://schemas.microsoft.com/office/drawing/2014/main" id="{FC52E5FC-2B54-B04B-AA33-A8E9A89D604C}"/>
              </a:ext>
            </a:extLst>
          </p:cNvPr>
          <p:cNvSpPr txBox="1"/>
          <p:nvPr/>
        </p:nvSpPr>
        <p:spPr>
          <a:xfrm>
            <a:off x="7819551" y="3532873"/>
            <a:ext cx="1032622" cy="461665"/>
          </a:xfrm>
          <a:prstGeom prst="rect">
            <a:avLst/>
          </a:prstGeom>
          <a:noFill/>
        </p:spPr>
        <p:txBody>
          <a:bodyPr wrap="square" rtlCol="0">
            <a:spAutoFit/>
          </a:bodyPr>
          <a:lstStyle/>
          <a:p>
            <a:r>
              <a:rPr lang="en-US" sz="2400" dirty="0"/>
              <a:t>5</a:t>
            </a:r>
          </a:p>
        </p:txBody>
      </p:sp>
      <p:sp>
        <p:nvSpPr>
          <p:cNvPr id="26" name="Oval 25">
            <a:extLst>
              <a:ext uri="{FF2B5EF4-FFF2-40B4-BE49-F238E27FC236}">
                <a16:creationId xmlns:a16="http://schemas.microsoft.com/office/drawing/2014/main" id="{5A2A694E-8E98-0B4A-8843-FBBA966A7675}"/>
              </a:ext>
            </a:extLst>
          </p:cNvPr>
          <p:cNvSpPr/>
          <p:nvPr/>
        </p:nvSpPr>
        <p:spPr>
          <a:xfrm>
            <a:off x="5665695" y="1792941"/>
            <a:ext cx="1443877" cy="22989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816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467" y="1480463"/>
            <a:ext cx="8068733" cy="6320596"/>
          </a:xfrm>
        </p:spPr>
        <p:txBody>
          <a:bodyPr>
            <a:normAutofit/>
          </a:bodyPr>
          <a:lstStyle/>
          <a:p>
            <a:pPr marL="0" indent="0" algn="ctr">
              <a:buNone/>
              <a:defRPr/>
            </a:pPr>
            <a:r>
              <a:rPr lang="en-US" sz="2800" dirty="0">
                <a:solidFill>
                  <a:srgbClr val="AA5816"/>
                </a:solidFill>
              </a:rPr>
              <a:t>Intentionally creating a space that lifts barriers between people, circles open the possibility for connection, collaboration, problem solving and mutual understanding.</a:t>
            </a:r>
          </a:p>
          <a:p>
            <a:pPr marL="0" indent="0">
              <a:buNone/>
            </a:pPr>
            <a:endParaRPr lang="en-US" b="1" dirty="0"/>
          </a:p>
        </p:txBody>
      </p:sp>
      <p:pic>
        <p:nvPicPr>
          <p:cNvPr id="4"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93" b="97761" l="0" r="100000"/>
                    </a14:imgEffect>
                  </a14:imgLayer>
                </a14:imgProps>
              </a:ext>
              <a:ext uri="{28A0092B-C50C-407E-A947-70E740481C1C}">
                <a14:useLocalDpi xmlns:a14="http://schemas.microsoft.com/office/drawing/2010/main" val="0"/>
              </a:ext>
            </a:extLst>
          </a:blip>
          <a:srcRect/>
          <a:stretch>
            <a:fillRect/>
          </a:stretch>
        </p:blipFill>
        <p:spPr bwMode="auto">
          <a:xfrm>
            <a:off x="3383476" y="3938173"/>
            <a:ext cx="2080714" cy="20807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5"/>
          <p:cNvSpPr>
            <a:spLocks noGrp="1"/>
          </p:cNvSpPr>
          <p:nvPr>
            <p:ph type="title"/>
          </p:nvPr>
        </p:nvSpPr>
        <p:spPr>
          <a:xfrm>
            <a:off x="-990600" y="0"/>
            <a:ext cx="8229600" cy="1143000"/>
          </a:xfrm>
        </p:spPr>
        <p:txBody>
          <a:bodyPr>
            <a:normAutofit/>
          </a:bodyPr>
          <a:lstStyle/>
          <a:p>
            <a:r>
              <a:rPr lang="en-US" sz="3200" dirty="0"/>
              <a:t>RESTORATIVE PRACTICES: Circles</a:t>
            </a:r>
          </a:p>
        </p:txBody>
      </p:sp>
      <p:sp>
        <p:nvSpPr>
          <p:cNvPr id="2" name="Footer Placeholder 1">
            <a:extLst>
              <a:ext uri="{FF2B5EF4-FFF2-40B4-BE49-F238E27FC236}">
                <a16:creationId xmlns:a16="http://schemas.microsoft.com/office/drawing/2014/main" id="{A547C649-CEBA-48CC-9EAC-154C05B2A1BB}"/>
              </a:ext>
            </a:extLst>
          </p:cNvPr>
          <p:cNvSpPr>
            <a:spLocks noGrp="1"/>
          </p:cNvSpPr>
          <p:nvPr>
            <p:ph type="ftr" sz="quarter" idx="11"/>
          </p:nvPr>
        </p:nvSpPr>
        <p:spPr/>
        <p:txBody>
          <a:bodyPr/>
          <a:lstStyle/>
          <a:p>
            <a:r>
              <a:rPr lang="en-US"/>
              <a:t>Sound Supports 2018</a:t>
            </a:r>
          </a:p>
        </p:txBody>
      </p:sp>
      <p:cxnSp>
        <p:nvCxnSpPr>
          <p:cNvPr id="7" name="Straight Connector 6">
            <a:extLst>
              <a:ext uri="{FF2B5EF4-FFF2-40B4-BE49-F238E27FC236}">
                <a16:creationId xmlns:a16="http://schemas.microsoft.com/office/drawing/2014/main" id="{D4A535E6-5397-D643-BE57-FA6EF00CFF66}"/>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9232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C1C5E7-EFE3-A44C-961F-1D180AE2C9AA}"/>
              </a:ext>
            </a:extLst>
          </p:cNvPr>
          <p:cNvSpPr>
            <a:spLocks noGrp="1"/>
          </p:cNvSpPr>
          <p:nvPr>
            <p:ph type="ftr" sz="quarter" idx="11"/>
          </p:nvPr>
        </p:nvSpPr>
        <p:spPr/>
        <p:txBody>
          <a:bodyPr/>
          <a:lstStyle/>
          <a:p>
            <a:r>
              <a:rPr lang="en-US"/>
              <a:t>Sound Supports 2018</a:t>
            </a:r>
          </a:p>
        </p:txBody>
      </p:sp>
      <p:cxnSp>
        <p:nvCxnSpPr>
          <p:cNvPr id="4" name="Straight Connector 3">
            <a:extLst>
              <a:ext uri="{FF2B5EF4-FFF2-40B4-BE49-F238E27FC236}">
                <a16:creationId xmlns:a16="http://schemas.microsoft.com/office/drawing/2014/main" id="{9DF722FB-A1BC-6843-B8FD-77A92F614FB9}"/>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A4D8E041-82BD-8C4A-A76C-55AF2DD16304}"/>
              </a:ext>
            </a:extLst>
          </p:cNvPr>
          <p:cNvSpPr txBox="1"/>
          <p:nvPr/>
        </p:nvSpPr>
        <p:spPr>
          <a:xfrm>
            <a:off x="358588" y="323686"/>
            <a:ext cx="8426823" cy="523220"/>
          </a:xfrm>
          <a:prstGeom prst="rect">
            <a:avLst/>
          </a:prstGeom>
          <a:noFill/>
        </p:spPr>
        <p:txBody>
          <a:bodyPr wrap="square" rtlCol="0">
            <a:spAutoFit/>
          </a:bodyPr>
          <a:lstStyle/>
          <a:p>
            <a:r>
              <a:rPr lang="en-US" sz="2800" dirty="0"/>
              <a:t>RESTORATIVE JUSTICE: Building a Positive School Climate</a:t>
            </a:r>
          </a:p>
        </p:txBody>
      </p:sp>
      <p:pic>
        <p:nvPicPr>
          <p:cNvPr id="10" name="Picture 9" descr="Screen Shot 2015-07-15 at 7.40.12 AM.png">
            <a:extLst>
              <a:ext uri="{FF2B5EF4-FFF2-40B4-BE49-F238E27FC236}">
                <a16:creationId xmlns:a16="http://schemas.microsoft.com/office/drawing/2014/main" id="{FF6B8F67-6510-BA4C-B89C-290FBDD04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463" y="2023056"/>
            <a:ext cx="5031216" cy="3206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9132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095" y="896470"/>
            <a:ext cx="7944608" cy="5459880"/>
          </a:xfrm>
        </p:spPr>
        <p:txBody>
          <a:bodyPr>
            <a:normAutofit fontScale="85000" lnSpcReduction="20000"/>
          </a:bodyPr>
          <a:lstStyle/>
          <a:p>
            <a:pPr>
              <a:defRPr/>
            </a:pPr>
            <a:endParaRPr lang="en-US" sz="1600" dirty="0">
              <a:solidFill>
                <a:schemeClr val="accent3">
                  <a:lumMod val="60000"/>
                  <a:lumOff val="40000"/>
                </a:schemeClr>
              </a:solidFill>
            </a:endParaRPr>
          </a:p>
          <a:p>
            <a:pPr marL="0" indent="0">
              <a:spcBef>
                <a:spcPts val="0"/>
              </a:spcBef>
              <a:buNone/>
            </a:pPr>
            <a:endParaRPr lang="en-US" sz="4000" dirty="0">
              <a:solidFill>
                <a:schemeClr val="tx1">
                  <a:lumMod val="65000"/>
                </a:schemeClr>
              </a:solidFill>
            </a:endParaRPr>
          </a:p>
          <a:p>
            <a:pPr lvl="0">
              <a:spcBef>
                <a:spcPts val="0"/>
              </a:spcBef>
            </a:pPr>
            <a:r>
              <a:rPr lang="en-US" dirty="0"/>
              <a:t>Relationship building </a:t>
            </a:r>
          </a:p>
          <a:p>
            <a:pPr lvl="0">
              <a:spcBef>
                <a:spcPts val="0"/>
              </a:spcBef>
            </a:pPr>
            <a:endParaRPr lang="en-US" dirty="0"/>
          </a:p>
          <a:p>
            <a:pPr lvl="0">
              <a:spcBef>
                <a:spcPts val="0"/>
              </a:spcBef>
            </a:pPr>
            <a:r>
              <a:rPr lang="en-US" dirty="0"/>
              <a:t>Establishing and reinforcing values and behavior expectations</a:t>
            </a:r>
          </a:p>
          <a:p>
            <a:pPr lvl="0">
              <a:spcBef>
                <a:spcPts val="0"/>
              </a:spcBef>
            </a:pPr>
            <a:endParaRPr lang="en-US" dirty="0"/>
          </a:p>
          <a:p>
            <a:pPr lvl="0">
              <a:spcBef>
                <a:spcPts val="0"/>
              </a:spcBef>
            </a:pPr>
            <a:r>
              <a:rPr lang="en-US" dirty="0"/>
              <a:t>Goal setting</a:t>
            </a:r>
          </a:p>
          <a:p>
            <a:pPr lvl="0">
              <a:spcBef>
                <a:spcPts val="0"/>
              </a:spcBef>
            </a:pPr>
            <a:endParaRPr lang="en-US" dirty="0"/>
          </a:p>
          <a:p>
            <a:pPr lvl="0">
              <a:spcBef>
                <a:spcPts val="0"/>
              </a:spcBef>
            </a:pPr>
            <a:r>
              <a:rPr lang="en-US" dirty="0"/>
              <a:t>Celebrations, recognition, achievements</a:t>
            </a:r>
          </a:p>
          <a:p>
            <a:pPr lvl="0">
              <a:spcBef>
                <a:spcPts val="0"/>
              </a:spcBef>
            </a:pPr>
            <a:endParaRPr lang="en-US" dirty="0"/>
          </a:p>
          <a:p>
            <a:pPr lvl="0">
              <a:spcBef>
                <a:spcPts val="0"/>
              </a:spcBef>
            </a:pPr>
            <a:r>
              <a:rPr lang="en-US" dirty="0"/>
              <a:t>Dialogue around topics of interest</a:t>
            </a:r>
          </a:p>
          <a:p>
            <a:pPr lvl="0">
              <a:spcBef>
                <a:spcPts val="0"/>
              </a:spcBef>
            </a:pPr>
            <a:endParaRPr lang="en-US" dirty="0"/>
          </a:p>
          <a:p>
            <a:pPr lvl="0">
              <a:spcBef>
                <a:spcPts val="0"/>
              </a:spcBef>
            </a:pPr>
            <a:r>
              <a:rPr lang="en-US" dirty="0"/>
              <a:t>Relevant content instruction</a:t>
            </a:r>
          </a:p>
          <a:p>
            <a:pPr lvl="0">
              <a:spcBef>
                <a:spcPts val="0"/>
              </a:spcBef>
            </a:pPr>
            <a:endParaRPr lang="en-US" dirty="0"/>
          </a:p>
          <a:p>
            <a:pPr lvl="0">
              <a:spcBef>
                <a:spcPts val="0"/>
              </a:spcBef>
            </a:pPr>
            <a:r>
              <a:rPr lang="en-US" dirty="0"/>
              <a:t>Class progress (behavior and academics)</a:t>
            </a:r>
          </a:p>
          <a:p>
            <a:pPr marL="0" indent="0">
              <a:buNone/>
            </a:pPr>
            <a:endParaRPr lang="en-US" b="1" dirty="0"/>
          </a:p>
        </p:txBody>
      </p:sp>
      <p:sp>
        <p:nvSpPr>
          <p:cNvPr id="6" name="Title 5"/>
          <p:cNvSpPr>
            <a:spLocks noGrp="1"/>
          </p:cNvSpPr>
          <p:nvPr>
            <p:ph type="title"/>
          </p:nvPr>
        </p:nvSpPr>
        <p:spPr>
          <a:xfrm>
            <a:off x="200188" y="177384"/>
            <a:ext cx="8512421" cy="1143000"/>
          </a:xfrm>
        </p:spPr>
        <p:txBody>
          <a:bodyPr>
            <a:normAutofit/>
          </a:bodyPr>
          <a:lstStyle/>
          <a:p>
            <a:r>
              <a:rPr lang="en-US" sz="3200" dirty="0"/>
              <a:t>RESTORATIVE PRACTICES: </a:t>
            </a:r>
            <a:r>
              <a:rPr lang="en-US" sz="3200" dirty="0">
                <a:solidFill>
                  <a:schemeClr val="tx1">
                    <a:lumMod val="65000"/>
                  </a:schemeClr>
                </a:solidFill>
              </a:rPr>
              <a:t>Proactive Circles Uses</a:t>
            </a:r>
            <a:br>
              <a:rPr lang="en-US" sz="3200" dirty="0">
                <a:solidFill>
                  <a:schemeClr val="tx1">
                    <a:lumMod val="65000"/>
                  </a:schemeClr>
                </a:solidFill>
              </a:rPr>
            </a:br>
            <a:endParaRPr lang="en-US" sz="3200" dirty="0"/>
          </a:p>
        </p:txBody>
      </p:sp>
      <p:sp>
        <p:nvSpPr>
          <p:cNvPr id="2" name="Footer Placeholder 1">
            <a:extLst>
              <a:ext uri="{FF2B5EF4-FFF2-40B4-BE49-F238E27FC236}">
                <a16:creationId xmlns:a16="http://schemas.microsoft.com/office/drawing/2014/main" id="{A547C649-CEBA-48CC-9EAC-154C05B2A1BB}"/>
              </a:ext>
            </a:extLst>
          </p:cNvPr>
          <p:cNvSpPr>
            <a:spLocks noGrp="1"/>
          </p:cNvSpPr>
          <p:nvPr>
            <p:ph type="ftr" sz="quarter" idx="11"/>
          </p:nvPr>
        </p:nvSpPr>
        <p:spPr/>
        <p:txBody>
          <a:bodyPr/>
          <a:lstStyle/>
          <a:p>
            <a:r>
              <a:rPr lang="en-US" dirty="0"/>
              <a:t>Sound Supports 2018</a:t>
            </a:r>
          </a:p>
        </p:txBody>
      </p:sp>
      <p:cxnSp>
        <p:nvCxnSpPr>
          <p:cNvPr id="7" name="Straight Connector 6">
            <a:extLst>
              <a:ext uri="{FF2B5EF4-FFF2-40B4-BE49-F238E27FC236}">
                <a16:creationId xmlns:a16="http://schemas.microsoft.com/office/drawing/2014/main" id="{D4A535E6-5397-D643-BE57-FA6EF00CFF66}"/>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74294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09620"/>
          </a:xfrm>
        </p:spPr>
        <p:txBody>
          <a:bodyPr>
            <a:normAutofit fontScale="77500" lnSpcReduction="20000"/>
          </a:bodyPr>
          <a:lstStyle/>
          <a:p>
            <a:r>
              <a:rPr lang="en-US" dirty="0"/>
              <a:t>Welcome/Mindful Moment</a:t>
            </a:r>
          </a:p>
          <a:p>
            <a:endParaRPr lang="en-US" dirty="0"/>
          </a:p>
          <a:p>
            <a:r>
              <a:rPr lang="en-US" dirty="0"/>
              <a:t>Review of Agreements</a:t>
            </a:r>
          </a:p>
          <a:p>
            <a:endParaRPr lang="en-US" dirty="0"/>
          </a:p>
          <a:p>
            <a:r>
              <a:rPr lang="en-US" dirty="0"/>
              <a:t>Introduce The Talking Piece</a:t>
            </a:r>
          </a:p>
          <a:p>
            <a:endParaRPr lang="en-US" dirty="0"/>
          </a:p>
          <a:p>
            <a:r>
              <a:rPr lang="en-US" dirty="0"/>
              <a:t>Opening Round(s)</a:t>
            </a:r>
          </a:p>
          <a:p>
            <a:endParaRPr lang="en-US" dirty="0"/>
          </a:p>
          <a:p>
            <a:r>
              <a:rPr lang="en-US" dirty="0"/>
              <a:t>Content/Focus Round(s)</a:t>
            </a:r>
          </a:p>
          <a:p>
            <a:endParaRPr lang="en-US" dirty="0"/>
          </a:p>
          <a:p>
            <a:r>
              <a:rPr lang="en-US" dirty="0"/>
              <a:t>Closing Round</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FFF012B4-B8DD-45A7-B46A-34B5ACFD2080}"/>
              </a:ext>
            </a:extLst>
          </p:cNvPr>
          <p:cNvSpPr>
            <a:spLocks noGrp="1"/>
          </p:cNvSpPr>
          <p:nvPr>
            <p:ph type="ftr" sz="quarter" idx="11"/>
          </p:nvPr>
        </p:nvSpPr>
        <p:spPr/>
        <p:txBody>
          <a:bodyPr/>
          <a:lstStyle/>
          <a:p>
            <a:r>
              <a:rPr lang="en-US"/>
              <a:t>Sound Supports 2018</a:t>
            </a:r>
          </a:p>
        </p:txBody>
      </p:sp>
      <p:sp>
        <p:nvSpPr>
          <p:cNvPr id="5" name="Title 5">
            <a:extLst>
              <a:ext uri="{FF2B5EF4-FFF2-40B4-BE49-F238E27FC236}">
                <a16:creationId xmlns:a16="http://schemas.microsoft.com/office/drawing/2014/main" id="{5EB7F7FA-647A-C344-95F2-EBF1E4B52030}"/>
              </a:ext>
            </a:extLst>
          </p:cNvPr>
          <p:cNvSpPr txBox="1">
            <a:spLocks/>
          </p:cNvSpPr>
          <p:nvPr/>
        </p:nvSpPr>
        <p:spPr>
          <a:xfrm>
            <a:off x="-307258"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RESTORATIVE PRACTICES: Circle Process</a:t>
            </a:r>
          </a:p>
        </p:txBody>
      </p:sp>
      <p:cxnSp>
        <p:nvCxnSpPr>
          <p:cNvPr id="8" name="Straight Connector 7">
            <a:extLst>
              <a:ext uri="{FF2B5EF4-FFF2-40B4-BE49-F238E27FC236}">
                <a16:creationId xmlns:a16="http://schemas.microsoft.com/office/drawing/2014/main" id="{600FB661-A422-FA4F-9A07-AF26C8C289ED}"/>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pic>
        <p:nvPicPr>
          <p:cNvPr id="10" name="Picture 9">
            <a:extLst>
              <a:ext uri="{FF2B5EF4-FFF2-40B4-BE49-F238E27FC236}">
                <a16:creationId xmlns:a16="http://schemas.microsoft.com/office/drawing/2014/main" id="{D140CBC8-3D99-CD43-9CBD-CB0810090C12}"/>
              </a:ext>
            </a:extLst>
          </p:cNvPr>
          <p:cNvPicPr>
            <a:picLocks noChangeAspect="1"/>
          </p:cNvPicPr>
          <p:nvPr/>
        </p:nvPicPr>
        <p:blipFill rotWithShape="1">
          <a:blip r:embed="rId2"/>
          <a:srcRect b="13153"/>
          <a:stretch/>
        </p:blipFill>
        <p:spPr>
          <a:xfrm>
            <a:off x="5250426" y="2039470"/>
            <a:ext cx="3158613" cy="2743171"/>
          </a:xfrm>
          <a:prstGeom prst="rect">
            <a:avLst/>
          </a:prstGeom>
        </p:spPr>
      </p:pic>
      <p:sp>
        <p:nvSpPr>
          <p:cNvPr id="11" name="TextBox 10">
            <a:extLst>
              <a:ext uri="{FF2B5EF4-FFF2-40B4-BE49-F238E27FC236}">
                <a16:creationId xmlns:a16="http://schemas.microsoft.com/office/drawing/2014/main" id="{358C327B-6B7D-DF45-AF03-3F484DBFE489}"/>
              </a:ext>
            </a:extLst>
          </p:cNvPr>
          <p:cNvSpPr txBox="1"/>
          <p:nvPr/>
        </p:nvSpPr>
        <p:spPr>
          <a:xfrm>
            <a:off x="7433187" y="6365664"/>
            <a:ext cx="1710813" cy="307777"/>
          </a:xfrm>
          <a:prstGeom prst="rect">
            <a:avLst/>
          </a:prstGeom>
          <a:noFill/>
        </p:spPr>
        <p:txBody>
          <a:bodyPr wrap="square" rtlCol="0">
            <a:spAutoFit/>
          </a:bodyPr>
          <a:lstStyle/>
          <a:p>
            <a:r>
              <a:rPr lang="en-US" sz="700" dirty="0"/>
              <a:t>Children Welfare Group by Gan </a:t>
            </a:r>
            <a:r>
              <a:rPr lang="en-US" sz="700" dirty="0" err="1"/>
              <a:t>Khoon</a:t>
            </a:r>
            <a:r>
              <a:rPr lang="en-US" sz="700" dirty="0"/>
              <a:t> Lay from the Noun Project</a:t>
            </a:r>
          </a:p>
        </p:txBody>
      </p:sp>
    </p:spTree>
    <p:extLst>
      <p:ext uri="{BB962C8B-B14F-4D97-AF65-F5344CB8AC3E}">
        <p14:creationId xmlns:p14="http://schemas.microsoft.com/office/powerpoint/2010/main" val="2406028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4447" y="-793"/>
            <a:ext cx="8229600" cy="1143000"/>
          </a:xfrm>
        </p:spPr>
        <p:txBody>
          <a:bodyPr>
            <a:normAutofit/>
          </a:bodyPr>
          <a:lstStyle/>
          <a:p>
            <a:pPr algn="l"/>
            <a:r>
              <a:rPr lang="en-US" sz="3200" dirty="0"/>
              <a:t>CIRCLE STARTERS: Groups of 5-6</a:t>
            </a:r>
          </a:p>
        </p:txBody>
      </p:sp>
      <p:pic>
        <p:nvPicPr>
          <p:cNvPr id="5" name="Content Placeholder 3" descr="Screen Shot 2016-10-30 at 11.42.21 AM.p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4328" y1="33161" x2="34328" y2="33161"/>
                        <a14:foregroundMark x1="25373" y1="53368" x2="25373" y2="53368"/>
                        <a14:foregroundMark x1="16418" y1="53368" x2="16418" y2="53368"/>
                        <a14:foregroundMark x1="34328" y1="70984" x2="34328" y2="70984"/>
                        <a14:foregroundMark x1="51741" y1="78238" x2="51741" y2="78238"/>
                        <a14:foregroundMark x1="52239" y1="86010" x2="52239" y2="86010"/>
                        <a14:foregroundMark x1="68159" y1="68912" x2="68159" y2="68912"/>
                        <a14:foregroundMark x1="75124" y1="75648" x2="75124" y2="75648"/>
                        <a14:foregroundMark x1="85075" y1="51295" x2="85075" y2="51295"/>
                        <a14:foregroundMark x1="50746" y1="16580" x2="50746" y2="16580"/>
                      </a14:backgroundRemoval>
                    </a14:imgEffect>
                  </a14:imgLayer>
                </a14:imgProps>
              </a:ext>
              <a:ext uri="{28A0092B-C50C-407E-A947-70E740481C1C}">
                <a14:useLocalDpi xmlns:a14="http://schemas.microsoft.com/office/drawing/2010/main" val="0"/>
              </a:ext>
            </a:extLst>
          </a:blip>
          <a:srcRect l="-37297" r="-37297"/>
          <a:stretch>
            <a:fillRect/>
          </a:stretch>
        </p:blipFill>
        <p:spPr>
          <a:xfrm>
            <a:off x="439271" y="1593830"/>
            <a:ext cx="8229600" cy="4525963"/>
          </a:xfrm>
          <a:prstGeom prst="rect">
            <a:avLst/>
          </a:prstGeom>
        </p:spPr>
      </p:pic>
      <p:sp>
        <p:nvSpPr>
          <p:cNvPr id="3" name="Footer Placeholder 2">
            <a:extLst>
              <a:ext uri="{FF2B5EF4-FFF2-40B4-BE49-F238E27FC236}">
                <a16:creationId xmlns:a16="http://schemas.microsoft.com/office/drawing/2014/main" id="{D2E060ED-3EEB-44EA-A31F-D54292ACF016}"/>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6" name="Straight Connector 5">
            <a:extLst>
              <a:ext uri="{FF2B5EF4-FFF2-40B4-BE49-F238E27FC236}">
                <a16:creationId xmlns:a16="http://schemas.microsoft.com/office/drawing/2014/main" id="{8320EBA1-A659-5948-AF5C-AF45B3AD8467}"/>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88536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29497"/>
            <a:ext cx="8229600" cy="1143000"/>
          </a:xfrm>
        </p:spPr>
        <p:txBody>
          <a:bodyPr>
            <a:normAutofit/>
          </a:bodyPr>
          <a:lstStyle/>
          <a:p>
            <a:r>
              <a:rPr lang="en-US" sz="3200" dirty="0"/>
              <a:t>CIRCLE STARTERS: Debrief</a:t>
            </a:r>
          </a:p>
        </p:txBody>
      </p:sp>
      <p:sp>
        <p:nvSpPr>
          <p:cNvPr id="3" name="Footer Placeholder 2">
            <a:extLst>
              <a:ext uri="{FF2B5EF4-FFF2-40B4-BE49-F238E27FC236}">
                <a16:creationId xmlns:a16="http://schemas.microsoft.com/office/drawing/2014/main" id="{9072284C-4305-4682-9924-4CC97A5DAA24}"/>
              </a:ext>
            </a:extLst>
          </p:cNvPr>
          <p:cNvSpPr>
            <a:spLocks noGrp="1"/>
          </p:cNvSpPr>
          <p:nvPr>
            <p:ph type="ftr" sz="quarter" idx="11"/>
          </p:nvPr>
        </p:nvSpPr>
        <p:spPr/>
        <p:txBody>
          <a:bodyPr/>
          <a:lstStyle/>
          <a:p>
            <a:r>
              <a:rPr lang="en-US">
                <a:solidFill>
                  <a:prstClr val="black">
                    <a:tint val="75000"/>
                  </a:prstClr>
                </a:solidFill>
              </a:rPr>
              <a:t>Sound Supports 2018</a:t>
            </a:r>
          </a:p>
        </p:txBody>
      </p:sp>
      <p:pic>
        <p:nvPicPr>
          <p:cNvPr id="6" name="Content Placeholder 3" descr="Screen Shot 2016-10-30 at 11.42.21 AM.png">
            <a:extLst>
              <a:ext uri="{FF2B5EF4-FFF2-40B4-BE49-F238E27FC236}">
                <a16:creationId xmlns:a16="http://schemas.microsoft.com/office/drawing/2014/main" id="{B2DB5786-0156-2640-8B80-8B49C91157F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4328" y1="33161" x2="34328" y2="33161"/>
                        <a14:foregroundMark x1="25373" y1="53368" x2="25373" y2="53368"/>
                        <a14:foregroundMark x1="16418" y1="53368" x2="16418" y2="53368"/>
                        <a14:foregroundMark x1="34328" y1="70984" x2="34328" y2="70984"/>
                        <a14:foregroundMark x1="51741" y1="78238" x2="51741" y2="78238"/>
                        <a14:foregroundMark x1="52239" y1="86010" x2="52239" y2="86010"/>
                        <a14:foregroundMark x1="68159" y1="68912" x2="68159" y2="68912"/>
                        <a14:foregroundMark x1="75124" y1="75648" x2="75124" y2="75648"/>
                        <a14:foregroundMark x1="85075" y1="51295" x2="85075" y2="51295"/>
                        <a14:foregroundMark x1="50746" y1="16580" x2="50746" y2="16580"/>
                      </a14:backgroundRemoval>
                    </a14:imgEffect>
                  </a14:imgLayer>
                </a14:imgProps>
              </a:ext>
              <a:ext uri="{28A0092B-C50C-407E-A947-70E740481C1C}">
                <a14:useLocalDpi xmlns:a14="http://schemas.microsoft.com/office/drawing/2010/main" val="0"/>
              </a:ext>
            </a:extLst>
          </a:blip>
          <a:srcRect l="-37297" r="-37297"/>
          <a:stretch>
            <a:fillRect/>
          </a:stretch>
        </p:blipFill>
        <p:spPr>
          <a:xfrm>
            <a:off x="457200" y="1624012"/>
            <a:ext cx="8229600" cy="4525963"/>
          </a:xfrm>
          <a:prstGeom prst="rect">
            <a:avLst/>
          </a:prstGeom>
        </p:spPr>
      </p:pic>
      <p:cxnSp>
        <p:nvCxnSpPr>
          <p:cNvPr id="7" name="Straight Connector 6">
            <a:extLst>
              <a:ext uri="{FF2B5EF4-FFF2-40B4-BE49-F238E27FC236}">
                <a16:creationId xmlns:a16="http://schemas.microsoft.com/office/drawing/2014/main" id="{F6C245CD-62EB-5145-A467-771DB95694FA}"/>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86659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1431815" y="140896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393541" y="399909"/>
            <a:ext cx="1568093" cy="1569660"/>
          </a:xfrm>
          <a:prstGeom prst="rect">
            <a:avLst/>
          </a:prstGeom>
          <a:noFill/>
        </p:spPr>
        <p:txBody>
          <a:bodyPr wrap="square" rtlCol="0">
            <a:spAutoFit/>
          </a:bodyPr>
          <a:lstStyle/>
          <a:p>
            <a:r>
              <a:rPr lang="en-US" sz="2400" dirty="0"/>
              <a:t>People are worthy and relational</a:t>
            </a:r>
          </a:p>
        </p:txBody>
      </p:sp>
      <p:sp>
        <p:nvSpPr>
          <p:cNvPr id="6" name="Oval 5"/>
          <p:cNvSpPr/>
          <p:nvPr/>
        </p:nvSpPr>
        <p:spPr>
          <a:xfrm>
            <a:off x="1683196" y="902752"/>
            <a:ext cx="5387388" cy="5259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rot="3216463">
            <a:off x="5533578" y="2046986"/>
            <a:ext cx="1563840" cy="553998"/>
          </a:xfrm>
          <a:prstGeom prst="rect">
            <a:avLst/>
          </a:prstGeom>
          <a:noFill/>
        </p:spPr>
        <p:txBody>
          <a:bodyPr wrap="square" rtlCol="0">
            <a:spAutoFit/>
          </a:bodyPr>
          <a:lstStyle/>
          <a:p>
            <a:r>
              <a:rPr lang="en-US" sz="3000" dirty="0"/>
              <a:t>Dignity</a:t>
            </a:r>
          </a:p>
        </p:txBody>
      </p:sp>
      <p:sp>
        <p:nvSpPr>
          <p:cNvPr id="8" name="TextBox 7"/>
          <p:cNvSpPr txBox="1"/>
          <p:nvPr/>
        </p:nvSpPr>
        <p:spPr>
          <a:xfrm rot="7391764" flipV="1">
            <a:off x="1920287" y="1964917"/>
            <a:ext cx="1464429" cy="553998"/>
          </a:xfrm>
          <a:prstGeom prst="rect">
            <a:avLst/>
          </a:prstGeom>
          <a:noFill/>
        </p:spPr>
        <p:txBody>
          <a:bodyPr wrap="square" rtlCol="0">
            <a:spAutoFit/>
          </a:bodyPr>
          <a:lstStyle/>
          <a:p>
            <a:r>
              <a:rPr lang="en-US" sz="3000" dirty="0"/>
              <a:t>Respect</a:t>
            </a:r>
          </a:p>
        </p:txBody>
      </p:sp>
      <p:sp>
        <p:nvSpPr>
          <p:cNvPr id="9" name="TextBox 8"/>
          <p:cNvSpPr txBox="1"/>
          <p:nvPr/>
        </p:nvSpPr>
        <p:spPr>
          <a:xfrm>
            <a:off x="3204380" y="5263489"/>
            <a:ext cx="2708525" cy="553998"/>
          </a:xfrm>
          <a:prstGeom prst="rect">
            <a:avLst/>
          </a:prstGeom>
          <a:noFill/>
        </p:spPr>
        <p:txBody>
          <a:bodyPr wrap="square" rtlCol="0">
            <a:spAutoFit/>
          </a:bodyPr>
          <a:lstStyle/>
          <a:p>
            <a:r>
              <a:rPr lang="en-US" sz="3000" dirty="0"/>
              <a:t>Mutual Concern</a:t>
            </a:r>
          </a:p>
        </p:txBody>
      </p:sp>
      <p:pic>
        <p:nvPicPr>
          <p:cNvPr id="11" name="Graphic 10" descr="Children"/>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6915" y="3307487"/>
            <a:ext cx="685800" cy="685800"/>
          </a:xfrm>
          <a:prstGeom prst="rect">
            <a:avLst/>
          </a:prstGeom>
        </p:spPr>
      </p:pic>
      <p:pic>
        <p:nvPicPr>
          <p:cNvPr id="12" name="Graphic 11" descr="Children"/>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28811" y="326155"/>
            <a:ext cx="697844" cy="697844"/>
          </a:xfrm>
          <a:prstGeom prst="rect">
            <a:avLst/>
          </a:prstGeom>
        </p:spPr>
      </p:pic>
      <p:sp>
        <p:nvSpPr>
          <p:cNvPr id="13" name="TextBox 12"/>
          <p:cNvSpPr txBox="1"/>
          <p:nvPr/>
        </p:nvSpPr>
        <p:spPr>
          <a:xfrm rot="16200000">
            <a:off x="-1488611" y="3185279"/>
            <a:ext cx="4260014" cy="461665"/>
          </a:xfrm>
          <a:prstGeom prst="rect">
            <a:avLst/>
          </a:prstGeom>
          <a:noFill/>
        </p:spPr>
        <p:txBody>
          <a:bodyPr wrap="square" rtlCol="0">
            <a:spAutoFit/>
          </a:bodyPr>
          <a:lstStyle/>
          <a:p>
            <a:r>
              <a:rPr lang="en-US" sz="1200" dirty="0"/>
              <a:t>The Little Book of Restorative Justice in Education</a:t>
            </a:r>
          </a:p>
          <a:p>
            <a:r>
              <a:rPr lang="en-US" sz="1200" dirty="0"/>
              <a:t>Katherine Evans and Dorothy </a:t>
            </a:r>
            <a:r>
              <a:rPr lang="en-US" sz="1200" dirty="0" err="1"/>
              <a:t>Vaandering</a:t>
            </a:r>
            <a:endParaRPr lang="en-US" sz="1200" dirty="0"/>
          </a:p>
        </p:txBody>
      </p:sp>
      <p:sp>
        <p:nvSpPr>
          <p:cNvPr id="2" name="Footer Placeholder 1">
            <a:extLst>
              <a:ext uri="{FF2B5EF4-FFF2-40B4-BE49-F238E27FC236}">
                <a16:creationId xmlns:a16="http://schemas.microsoft.com/office/drawing/2014/main" id="{974F13D5-F547-40CC-A915-A88249A216DE}"/>
              </a:ext>
            </a:extLst>
          </p:cNvPr>
          <p:cNvSpPr>
            <a:spLocks noGrp="1"/>
          </p:cNvSpPr>
          <p:nvPr>
            <p:ph type="ftr" sz="quarter" idx="11"/>
          </p:nvPr>
        </p:nvSpPr>
        <p:spPr/>
        <p:txBody>
          <a:bodyPr/>
          <a:lstStyle/>
          <a:p>
            <a:r>
              <a:rPr lang="en-US">
                <a:solidFill>
                  <a:prstClr val="black">
                    <a:tint val="75000"/>
                  </a:prstClr>
                </a:solidFill>
              </a:rPr>
              <a:t>Sound Supports 2018</a:t>
            </a:r>
          </a:p>
        </p:txBody>
      </p:sp>
    </p:spTree>
    <p:extLst>
      <p:ext uri="{BB962C8B-B14F-4D97-AF65-F5344CB8AC3E}">
        <p14:creationId xmlns:p14="http://schemas.microsoft.com/office/powerpoint/2010/main" val="3986907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cxnSp>
        <p:nvCxnSpPr>
          <p:cNvPr id="3" name="Straight Arrow Connector 2"/>
          <p:cNvCxnSpPr>
            <a:cxnSpLocks/>
            <a:endCxn id="14" idx="2"/>
          </p:cNvCxnSpPr>
          <p:nvPr/>
        </p:nvCxnSpPr>
        <p:spPr>
          <a:xfrm flipV="1">
            <a:off x="721727" y="3246445"/>
            <a:ext cx="6949135" cy="4734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p:cNvCxnSpPr>
            <a:cxnSpLocks/>
          </p:cNvCxnSpPr>
          <p:nvPr/>
        </p:nvCxnSpPr>
        <p:spPr>
          <a:xfrm>
            <a:off x="4164887" y="1583255"/>
            <a:ext cx="0" cy="344835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a:cxnSpLocks/>
          </p:cNvCxnSpPr>
          <p:nvPr/>
        </p:nvCxnSpPr>
        <p:spPr>
          <a:xfrm flipV="1">
            <a:off x="2086302" y="1758523"/>
            <a:ext cx="4157169" cy="302319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632345" y="936924"/>
            <a:ext cx="1699088" cy="646331"/>
          </a:xfrm>
          <a:prstGeom prst="rect">
            <a:avLst/>
          </a:prstGeom>
          <a:noFill/>
        </p:spPr>
        <p:txBody>
          <a:bodyPr wrap="square" rtlCol="0">
            <a:spAutoFit/>
          </a:bodyPr>
          <a:lstStyle/>
          <a:p>
            <a:r>
              <a:rPr lang="en-US" sz="3600" dirty="0">
                <a:solidFill>
                  <a:srgbClr val="FF0000"/>
                </a:solidFill>
              </a:rPr>
              <a:t>Harm</a:t>
            </a:r>
          </a:p>
        </p:txBody>
      </p:sp>
      <p:sp>
        <p:nvSpPr>
          <p:cNvPr id="10" name="Rectangle 9"/>
          <p:cNvSpPr/>
          <p:nvPr/>
        </p:nvSpPr>
        <p:spPr>
          <a:xfrm>
            <a:off x="3315307" y="5155493"/>
            <a:ext cx="1617622" cy="646331"/>
          </a:xfrm>
          <a:prstGeom prst="rect">
            <a:avLst/>
          </a:prstGeom>
        </p:spPr>
        <p:txBody>
          <a:bodyPr wrap="none">
            <a:spAutoFit/>
          </a:bodyPr>
          <a:lstStyle/>
          <a:p>
            <a:r>
              <a:rPr lang="en-US" sz="3600" dirty="0">
                <a:solidFill>
                  <a:srgbClr val="FF0000"/>
                </a:solidFill>
              </a:rPr>
              <a:t>Dispute</a:t>
            </a:r>
          </a:p>
        </p:txBody>
      </p:sp>
      <p:sp>
        <p:nvSpPr>
          <p:cNvPr id="12" name="Rectangle 11"/>
          <p:cNvSpPr/>
          <p:nvPr/>
        </p:nvSpPr>
        <p:spPr>
          <a:xfrm rot="19467364">
            <a:off x="1473917" y="4021791"/>
            <a:ext cx="1508880" cy="523220"/>
          </a:xfrm>
          <a:prstGeom prst="rect">
            <a:avLst/>
          </a:prstGeom>
        </p:spPr>
        <p:txBody>
          <a:bodyPr wrap="square">
            <a:spAutoFit/>
          </a:bodyPr>
          <a:lstStyle/>
          <a:p>
            <a:r>
              <a:rPr lang="en-US" sz="2800" dirty="0"/>
              <a:t>Informal</a:t>
            </a:r>
          </a:p>
        </p:txBody>
      </p:sp>
      <p:sp>
        <p:nvSpPr>
          <p:cNvPr id="13" name="Rectangle 12"/>
          <p:cNvSpPr/>
          <p:nvPr/>
        </p:nvSpPr>
        <p:spPr>
          <a:xfrm rot="19443877">
            <a:off x="4929843" y="1658109"/>
            <a:ext cx="1199239" cy="523220"/>
          </a:xfrm>
          <a:prstGeom prst="rect">
            <a:avLst/>
          </a:prstGeom>
        </p:spPr>
        <p:txBody>
          <a:bodyPr wrap="none">
            <a:spAutoFit/>
          </a:bodyPr>
          <a:lstStyle/>
          <a:p>
            <a:r>
              <a:rPr lang="en-US" sz="2800" dirty="0"/>
              <a:t>Formal</a:t>
            </a:r>
          </a:p>
        </p:txBody>
      </p:sp>
      <p:sp>
        <p:nvSpPr>
          <p:cNvPr id="14" name="Rectangle 13"/>
          <p:cNvSpPr/>
          <p:nvPr/>
        </p:nvSpPr>
        <p:spPr>
          <a:xfrm>
            <a:off x="6421610" y="2600114"/>
            <a:ext cx="2498504" cy="646331"/>
          </a:xfrm>
          <a:prstGeom prst="rect">
            <a:avLst/>
          </a:prstGeom>
        </p:spPr>
        <p:txBody>
          <a:bodyPr wrap="none">
            <a:spAutoFit/>
          </a:bodyPr>
          <a:lstStyle/>
          <a:p>
            <a:r>
              <a:rPr lang="en-US" sz="3600" dirty="0">
                <a:solidFill>
                  <a:srgbClr val="00B050"/>
                </a:solidFill>
              </a:rPr>
              <a:t>Intervention</a:t>
            </a:r>
          </a:p>
        </p:txBody>
      </p:sp>
      <p:sp>
        <p:nvSpPr>
          <p:cNvPr id="15" name="Rectangle 14"/>
          <p:cNvSpPr/>
          <p:nvPr/>
        </p:nvSpPr>
        <p:spPr>
          <a:xfrm>
            <a:off x="276233" y="2614515"/>
            <a:ext cx="2220993" cy="646331"/>
          </a:xfrm>
          <a:prstGeom prst="rect">
            <a:avLst/>
          </a:prstGeom>
        </p:spPr>
        <p:txBody>
          <a:bodyPr wrap="none">
            <a:spAutoFit/>
          </a:bodyPr>
          <a:lstStyle/>
          <a:p>
            <a:r>
              <a:rPr lang="en-US" sz="3600" dirty="0">
                <a:solidFill>
                  <a:srgbClr val="00B050"/>
                </a:solidFill>
              </a:rPr>
              <a:t>Prevention</a:t>
            </a:r>
          </a:p>
        </p:txBody>
      </p:sp>
      <p:sp>
        <p:nvSpPr>
          <p:cNvPr id="2" name="Footer Placeholder 1">
            <a:extLst>
              <a:ext uri="{FF2B5EF4-FFF2-40B4-BE49-F238E27FC236}">
                <a16:creationId xmlns:a16="http://schemas.microsoft.com/office/drawing/2014/main" id="{226B9A31-F693-4763-8E1C-4A3377B08582}"/>
              </a:ext>
            </a:extLst>
          </p:cNvPr>
          <p:cNvSpPr>
            <a:spLocks noGrp="1"/>
          </p:cNvSpPr>
          <p:nvPr>
            <p:ph type="ftr" sz="quarter" idx="11"/>
          </p:nvPr>
        </p:nvSpPr>
        <p:spPr/>
        <p:txBody>
          <a:bodyPr/>
          <a:lstStyle/>
          <a:p>
            <a:r>
              <a:rPr lang="en-US">
                <a:solidFill>
                  <a:prstClr val="black">
                    <a:tint val="75000"/>
                  </a:prstClr>
                </a:solidFill>
              </a:rPr>
              <a:t>Sound Supports 2018</a:t>
            </a:r>
          </a:p>
        </p:txBody>
      </p:sp>
    </p:spTree>
    <p:extLst>
      <p:ext uri="{BB962C8B-B14F-4D97-AF65-F5344CB8AC3E}">
        <p14:creationId xmlns:p14="http://schemas.microsoft.com/office/powerpoint/2010/main" val="19163319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Closing Circle</a:t>
            </a:r>
          </a:p>
        </p:txBody>
      </p:sp>
      <p:sp>
        <p:nvSpPr>
          <p:cNvPr id="4" name="Footer Placeholder 3">
            <a:extLst>
              <a:ext uri="{FF2B5EF4-FFF2-40B4-BE49-F238E27FC236}">
                <a16:creationId xmlns:a16="http://schemas.microsoft.com/office/drawing/2014/main" id="{B2E6A40E-B9FF-4E21-85A4-B79E404386C2}"/>
              </a:ext>
            </a:extLst>
          </p:cNvPr>
          <p:cNvSpPr>
            <a:spLocks noGrp="1"/>
          </p:cNvSpPr>
          <p:nvPr>
            <p:ph type="ftr" sz="quarter" idx="11"/>
          </p:nvPr>
        </p:nvSpPr>
        <p:spPr/>
        <p:txBody>
          <a:bodyPr/>
          <a:lstStyle/>
          <a:p>
            <a:r>
              <a:rPr lang="en-US">
                <a:solidFill>
                  <a:prstClr val="black">
                    <a:tint val="75000"/>
                  </a:prstClr>
                </a:solidFill>
              </a:rPr>
              <a:t>Sound Supports 2018</a:t>
            </a:r>
          </a:p>
        </p:txBody>
      </p:sp>
      <p:pic>
        <p:nvPicPr>
          <p:cNvPr id="6" name="Content Placeholder 3" descr="Screen Shot 2016-10-30 at 11.42.21 AM.png">
            <a:extLst>
              <a:ext uri="{FF2B5EF4-FFF2-40B4-BE49-F238E27FC236}">
                <a16:creationId xmlns:a16="http://schemas.microsoft.com/office/drawing/2014/main" id="{C8F4CC6A-E0F8-4A40-B184-9C366D93059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4328" y1="33161" x2="34328" y2="33161"/>
                        <a14:foregroundMark x1="25373" y1="53368" x2="25373" y2="53368"/>
                        <a14:foregroundMark x1="16418" y1="53368" x2="16418" y2="53368"/>
                        <a14:foregroundMark x1="34328" y1="70984" x2="34328" y2="70984"/>
                        <a14:foregroundMark x1="51741" y1="78238" x2="51741" y2="78238"/>
                        <a14:foregroundMark x1="52239" y1="86010" x2="52239" y2="86010"/>
                        <a14:foregroundMark x1="68159" y1="68912" x2="68159" y2="68912"/>
                        <a14:foregroundMark x1="75124" y1="75648" x2="75124" y2="75648"/>
                        <a14:foregroundMark x1="85075" y1="51295" x2="85075" y2="51295"/>
                        <a14:foregroundMark x1="50746" y1="16580" x2="50746" y2="16580"/>
                      </a14:backgroundRemoval>
                    </a14:imgEffect>
                  </a14:imgLayer>
                </a14:imgProps>
              </a:ext>
              <a:ext uri="{28A0092B-C50C-407E-A947-70E740481C1C}">
                <a14:useLocalDpi xmlns:a14="http://schemas.microsoft.com/office/drawing/2010/main" val="0"/>
              </a:ext>
            </a:extLst>
          </a:blip>
          <a:srcRect l="-37297" r="-37297"/>
          <a:stretch>
            <a:fillRect/>
          </a:stretch>
        </p:blipFill>
        <p:spPr>
          <a:xfrm>
            <a:off x="349046" y="1417638"/>
            <a:ext cx="8229600" cy="4525963"/>
          </a:xfrm>
          <a:prstGeom prst="rect">
            <a:avLst/>
          </a:prstGeom>
        </p:spPr>
      </p:pic>
    </p:spTree>
    <p:extLst>
      <p:ext uri="{BB962C8B-B14F-4D97-AF65-F5344CB8AC3E}">
        <p14:creationId xmlns:p14="http://schemas.microsoft.com/office/powerpoint/2010/main" val="1105855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You Tomorrow!</a:t>
            </a:r>
          </a:p>
        </p:txBody>
      </p:sp>
      <p:sp>
        <p:nvSpPr>
          <p:cNvPr id="3" name="Content Placeholder 2"/>
          <p:cNvSpPr>
            <a:spLocks noGrp="1"/>
          </p:cNvSpPr>
          <p:nvPr>
            <p:ph idx="1"/>
          </p:nvPr>
        </p:nvSpPr>
        <p:spPr/>
        <p:txBody>
          <a:bodyPr>
            <a:normAutofit lnSpcReduction="10000"/>
          </a:bodyPr>
          <a:lstStyle/>
          <a:p>
            <a:r>
              <a:rPr lang="en-US" dirty="0"/>
              <a:t>Carol </a:t>
            </a:r>
            <a:r>
              <a:rPr lang="en-US" dirty="0" err="1"/>
              <a:t>Frodge</a:t>
            </a:r>
            <a:r>
              <a:rPr lang="en-US" dirty="0"/>
              <a:t> – </a:t>
            </a:r>
            <a:r>
              <a:rPr lang="en-US" dirty="0">
                <a:hlinkClick r:id="rId2"/>
              </a:rPr>
              <a:t>cnfrodge@gmail.com</a:t>
            </a:r>
            <a:endParaRPr lang="en-US" dirty="0"/>
          </a:p>
          <a:p>
            <a:r>
              <a:rPr lang="en-US" dirty="0"/>
              <a:t>Lori Lynass- </a:t>
            </a:r>
            <a:r>
              <a:rPr lang="en-US" dirty="0">
                <a:hlinkClick r:id="rId3"/>
              </a:rPr>
              <a:t>lynassl@gmail.com</a:t>
            </a:r>
            <a:endParaRPr lang="en-US" dirty="0"/>
          </a:p>
          <a:p>
            <a:r>
              <a:rPr lang="en-US" dirty="0"/>
              <a:t>Bridget Walker - </a:t>
            </a:r>
            <a:r>
              <a:rPr lang="en-US" dirty="0">
                <a:hlinkClick r:id="rId4"/>
              </a:rPr>
              <a:t>bridgetwalkerphd@gmail.com</a:t>
            </a:r>
            <a:endParaRPr lang="en-US" dirty="0"/>
          </a:p>
          <a:p>
            <a:r>
              <a:rPr lang="en-US" dirty="0"/>
              <a:t>Sara Frodge- </a:t>
            </a:r>
            <a:r>
              <a:rPr lang="en-US" dirty="0">
                <a:hlinkClick r:id="rId5"/>
              </a:rPr>
              <a:t>sara.frodge@gmail.com</a:t>
            </a:r>
            <a:endParaRPr lang="en-US" dirty="0"/>
          </a:p>
          <a:p>
            <a:endParaRPr lang="en-US" dirty="0"/>
          </a:p>
          <a:p>
            <a:pPr marL="0" indent="0">
              <a:buNone/>
            </a:pPr>
            <a:endParaRPr lang="en-US" dirty="0"/>
          </a:p>
          <a:p>
            <a:pPr marL="0" indent="0" algn="ctr">
              <a:buNone/>
            </a:pPr>
            <a:r>
              <a:rPr lang="en-US" dirty="0">
                <a:hlinkClick r:id="rId6"/>
              </a:rPr>
              <a:t>www.soundsupportsk12.com</a:t>
            </a:r>
            <a:endParaRPr lang="en-US" dirty="0"/>
          </a:p>
          <a:p>
            <a:pPr marL="0" indent="0" algn="ctr">
              <a:buNone/>
            </a:pPr>
            <a:endParaRPr lang="en-US" dirty="0"/>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418B3917-1B0C-42E1-81E1-015FB8808988}"/>
              </a:ext>
            </a:extLst>
          </p:cNvPr>
          <p:cNvSpPr>
            <a:spLocks noGrp="1"/>
          </p:cNvSpPr>
          <p:nvPr>
            <p:ph type="ftr" sz="quarter" idx="11"/>
          </p:nvPr>
        </p:nvSpPr>
        <p:spPr/>
        <p:txBody>
          <a:bodyPr/>
          <a:lstStyle/>
          <a:p>
            <a:r>
              <a:rPr lang="en-US">
                <a:solidFill>
                  <a:prstClr val="black">
                    <a:tint val="75000"/>
                  </a:prstClr>
                </a:solidFill>
              </a:rPr>
              <a:t>Sound Supports 2018</a:t>
            </a:r>
          </a:p>
        </p:txBody>
      </p:sp>
    </p:spTree>
    <p:extLst>
      <p:ext uri="{BB962C8B-B14F-4D97-AF65-F5344CB8AC3E}">
        <p14:creationId xmlns:p14="http://schemas.microsoft.com/office/powerpoint/2010/main" val="147633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3516"/>
            <a:ext cx="8229600" cy="1143000"/>
          </a:xfrm>
        </p:spPr>
        <p:txBody>
          <a:bodyPr>
            <a:noAutofit/>
          </a:bodyPr>
          <a:lstStyle/>
          <a:p>
            <a:pPr marL="0" indent="0"/>
            <a:r>
              <a:rPr lang="en-US" sz="2800" b="1" i="1" dirty="0"/>
              <a:t>‘‘No significant learning occurs without a significant relationship.’’ - Dr.  James Comer</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62" y="1320471"/>
            <a:ext cx="3603468" cy="23979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219200"/>
            <a:ext cx="4495800" cy="49834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579" y="3841508"/>
            <a:ext cx="3660469" cy="21218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id="{7288E586-ECC3-492E-B5B6-0402765CD4F4}"/>
              </a:ext>
            </a:extLst>
          </p:cNvPr>
          <p:cNvSpPr>
            <a:spLocks noGrp="1"/>
          </p:cNvSpPr>
          <p:nvPr>
            <p:ph type="ftr" sz="quarter" idx="11"/>
          </p:nvPr>
        </p:nvSpPr>
        <p:spPr/>
        <p:txBody>
          <a:bodyPr/>
          <a:lstStyle/>
          <a:p>
            <a:r>
              <a:rPr lang="en-US">
                <a:solidFill>
                  <a:prstClr val="black">
                    <a:tint val="75000"/>
                  </a:prstClr>
                </a:solidFill>
              </a:rPr>
              <a:t>Sound Supports 2018</a:t>
            </a:r>
          </a:p>
        </p:txBody>
      </p:sp>
    </p:spTree>
    <p:extLst>
      <p:ext uri="{BB962C8B-B14F-4D97-AF65-F5344CB8AC3E}">
        <p14:creationId xmlns:p14="http://schemas.microsoft.com/office/powerpoint/2010/main" val="4274585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1A0F2E-4D11-5549-9C80-002B9F584F66}"/>
              </a:ext>
            </a:extLst>
          </p:cNvPr>
          <p:cNvSpPr>
            <a:spLocks noGrp="1"/>
          </p:cNvSpPr>
          <p:nvPr>
            <p:ph type="ftr" sz="quarter" idx="11"/>
          </p:nvPr>
        </p:nvSpPr>
        <p:spPr/>
        <p:txBody>
          <a:bodyPr/>
          <a:lstStyle/>
          <a:p>
            <a:r>
              <a:rPr lang="en-US"/>
              <a:t>Sound Supports 2018</a:t>
            </a:r>
          </a:p>
        </p:txBody>
      </p:sp>
      <p:cxnSp>
        <p:nvCxnSpPr>
          <p:cNvPr id="3" name="Straight Connector 2">
            <a:extLst>
              <a:ext uri="{FF2B5EF4-FFF2-40B4-BE49-F238E27FC236}">
                <a16:creationId xmlns:a16="http://schemas.microsoft.com/office/drawing/2014/main" id="{1FC00AA2-A5B2-144D-8B1F-B8A1AF93526F}"/>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4" name="Title 1">
            <a:extLst>
              <a:ext uri="{FF2B5EF4-FFF2-40B4-BE49-F238E27FC236}">
                <a16:creationId xmlns:a16="http://schemas.microsoft.com/office/drawing/2014/main" id="{F01627CF-D502-2A47-AABD-C7EBBCD8F6AB}"/>
              </a:ext>
            </a:extLst>
          </p:cNvPr>
          <p:cNvSpPr txBox="1">
            <a:spLocks/>
          </p:cNvSpPr>
          <p:nvPr/>
        </p:nvSpPr>
        <p:spPr>
          <a:xfrm>
            <a:off x="-1216325" y="324970"/>
            <a:ext cx="822960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SCHOOL SAFETY: Two Camps</a:t>
            </a:r>
          </a:p>
        </p:txBody>
      </p:sp>
      <p:graphicFrame>
        <p:nvGraphicFramePr>
          <p:cNvPr id="5" name="Diagram 4">
            <a:extLst>
              <a:ext uri="{FF2B5EF4-FFF2-40B4-BE49-F238E27FC236}">
                <a16:creationId xmlns:a16="http://schemas.microsoft.com/office/drawing/2014/main" id="{D1EF58F2-9902-1544-885F-82F8162DBF66}"/>
              </a:ext>
            </a:extLst>
          </p:cNvPr>
          <p:cNvGraphicFramePr/>
          <p:nvPr>
            <p:extLst>
              <p:ext uri="{D42A27DB-BD31-4B8C-83A1-F6EECF244321}">
                <p14:modId xmlns:p14="http://schemas.microsoft.com/office/powerpoint/2010/main" val="1832883976"/>
              </p:ext>
            </p:extLst>
          </p:nvPr>
        </p:nvGraphicFramePr>
        <p:xfrm>
          <a:off x="484095" y="1058241"/>
          <a:ext cx="8139952" cy="5298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73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3600" dirty="0"/>
              <a:t>Restorative practice is a social science that studies how to build social capital and achieve social discipline through </a:t>
            </a:r>
            <a:r>
              <a:rPr lang="en-US" sz="4000" i="1" dirty="0">
                <a:solidFill>
                  <a:srgbClr val="FF0000"/>
                </a:solidFill>
              </a:rPr>
              <a:t>participatory learning and decision making.</a:t>
            </a:r>
          </a:p>
          <a:p>
            <a:pPr marL="0" indent="0">
              <a:buNone/>
            </a:pPr>
            <a:endParaRPr lang="en-US" dirty="0"/>
          </a:p>
          <a:p>
            <a:pPr lvl="1" algn="r"/>
            <a:r>
              <a:rPr lang="en-US" dirty="0"/>
              <a:t>IIRP, 2014</a:t>
            </a:r>
          </a:p>
        </p:txBody>
      </p:sp>
      <p:sp>
        <p:nvSpPr>
          <p:cNvPr id="4" name="Footer Placeholder 3">
            <a:extLst>
              <a:ext uri="{FF2B5EF4-FFF2-40B4-BE49-F238E27FC236}">
                <a16:creationId xmlns:a16="http://schemas.microsoft.com/office/drawing/2014/main" id="{09FE079A-7527-472B-8583-04CED9073E70}"/>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229D5447-4CB8-0C4E-85FC-0ADC1A35423D}"/>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7" name="Title 6">
            <a:extLst>
              <a:ext uri="{FF2B5EF4-FFF2-40B4-BE49-F238E27FC236}">
                <a16:creationId xmlns:a16="http://schemas.microsoft.com/office/drawing/2014/main" id="{5B92B093-BF02-4E48-805C-DEA146370287}"/>
              </a:ext>
            </a:extLst>
          </p:cNvPr>
          <p:cNvSpPr>
            <a:spLocks noGrp="1"/>
          </p:cNvSpPr>
          <p:nvPr>
            <p:ph type="title"/>
          </p:nvPr>
        </p:nvSpPr>
        <p:spPr>
          <a:xfrm>
            <a:off x="-1509622" y="34506"/>
            <a:ext cx="8229600" cy="1143000"/>
          </a:xfrm>
        </p:spPr>
        <p:txBody>
          <a:bodyPr>
            <a:normAutofit/>
          </a:bodyPr>
          <a:lstStyle/>
          <a:p>
            <a:r>
              <a:rPr lang="en-US" sz="3200" dirty="0"/>
              <a:t>RESTORATIVE PRACTICES</a:t>
            </a:r>
          </a:p>
        </p:txBody>
      </p:sp>
    </p:spTree>
    <p:extLst>
      <p:ext uri="{BB962C8B-B14F-4D97-AF65-F5344CB8AC3E}">
        <p14:creationId xmlns:p14="http://schemas.microsoft.com/office/powerpoint/2010/main" val="112011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FE079A-7527-472B-8583-04CED9073E70}"/>
              </a:ext>
            </a:extLst>
          </p:cNvPr>
          <p:cNvSpPr>
            <a:spLocks noGrp="1"/>
          </p:cNvSpPr>
          <p:nvPr>
            <p:ph type="ftr" sz="quarter" idx="11"/>
          </p:nvPr>
        </p:nvSpPr>
        <p:spPr/>
        <p:txBody>
          <a:bodyPr/>
          <a:lstStyle/>
          <a:p>
            <a:r>
              <a:rPr lang="en-US">
                <a:solidFill>
                  <a:prstClr val="black">
                    <a:tint val="75000"/>
                  </a:prstClr>
                </a:solidFill>
              </a:rPr>
              <a:t>Sound Supports 2018</a:t>
            </a:r>
          </a:p>
        </p:txBody>
      </p:sp>
      <p:cxnSp>
        <p:nvCxnSpPr>
          <p:cNvPr id="5" name="Straight Connector 4">
            <a:extLst>
              <a:ext uri="{FF2B5EF4-FFF2-40B4-BE49-F238E27FC236}">
                <a16:creationId xmlns:a16="http://schemas.microsoft.com/office/drawing/2014/main" id="{229D5447-4CB8-0C4E-85FC-0ADC1A35423D}"/>
              </a:ext>
            </a:extLst>
          </p:cNvPr>
          <p:cNvCxnSpPr>
            <a:cxnSpLocks/>
          </p:cNvCxnSpPr>
          <p:nvPr/>
        </p:nvCxnSpPr>
        <p:spPr>
          <a:xfrm>
            <a:off x="484095" y="896470"/>
            <a:ext cx="8139952" cy="0"/>
          </a:xfrm>
          <a:prstGeom prst="line">
            <a:avLst/>
          </a:prstGeom>
        </p:spPr>
        <p:style>
          <a:lnRef idx="2">
            <a:schemeClr val="dk1"/>
          </a:lnRef>
          <a:fillRef idx="0">
            <a:schemeClr val="dk1"/>
          </a:fillRef>
          <a:effectRef idx="1">
            <a:schemeClr val="dk1"/>
          </a:effectRef>
          <a:fontRef idx="minor">
            <a:schemeClr val="tx1"/>
          </a:fontRef>
        </p:style>
      </p:cxnSp>
      <p:sp>
        <p:nvSpPr>
          <p:cNvPr id="7" name="Title 6">
            <a:extLst>
              <a:ext uri="{FF2B5EF4-FFF2-40B4-BE49-F238E27FC236}">
                <a16:creationId xmlns:a16="http://schemas.microsoft.com/office/drawing/2014/main" id="{5B92B093-BF02-4E48-805C-DEA146370287}"/>
              </a:ext>
            </a:extLst>
          </p:cNvPr>
          <p:cNvSpPr>
            <a:spLocks noGrp="1"/>
          </p:cNvSpPr>
          <p:nvPr>
            <p:ph type="title"/>
          </p:nvPr>
        </p:nvSpPr>
        <p:spPr>
          <a:xfrm>
            <a:off x="293297" y="105336"/>
            <a:ext cx="6530197" cy="1143000"/>
          </a:xfrm>
        </p:spPr>
        <p:txBody>
          <a:bodyPr>
            <a:normAutofit/>
          </a:bodyPr>
          <a:lstStyle/>
          <a:p>
            <a:r>
              <a:rPr lang="en-US" sz="3200" dirty="0"/>
              <a:t>RESTORATIVE PRACTICES: The “Why”</a:t>
            </a:r>
          </a:p>
        </p:txBody>
      </p:sp>
      <p:sp>
        <p:nvSpPr>
          <p:cNvPr id="8" name="Content Placeholder 2">
            <a:extLst>
              <a:ext uri="{FF2B5EF4-FFF2-40B4-BE49-F238E27FC236}">
                <a16:creationId xmlns:a16="http://schemas.microsoft.com/office/drawing/2014/main" id="{8A2EE43A-D7B8-D548-B78E-C7DBB7DAC152}"/>
              </a:ext>
            </a:extLst>
          </p:cNvPr>
          <p:cNvSpPr txBox="1">
            <a:spLocks/>
          </p:cNvSpPr>
          <p:nvPr/>
        </p:nvSpPr>
        <p:spPr>
          <a:xfrm>
            <a:off x="293297" y="1387475"/>
            <a:ext cx="8229600" cy="496887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School suspensions account for roughly one-fifth of the </a:t>
            </a:r>
            <a:r>
              <a:rPr lang="en-US" b="1" dirty="0"/>
              <a:t>white-black achievement gap</a:t>
            </a:r>
            <a:r>
              <a:rPr lang="en-US" dirty="0"/>
              <a:t>. </a:t>
            </a:r>
          </a:p>
          <a:p>
            <a:pPr lvl="1"/>
            <a:r>
              <a:rPr lang="en-US" dirty="0"/>
              <a:t>Perry and Morris 2015</a:t>
            </a:r>
          </a:p>
          <a:p>
            <a:pPr marL="457200" lvl="1" indent="0">
              <a:buNone/>
            </a:pPr>
            <a:endParaRPr lang="en-US" dirty="0"/>
          </a:p>
          <a:p>
            <a:r>
              <a:rPr lang="en-US" dirty="0"/>
              <a:t>Punishment often increases behavior and only gains us </a:t>
            </a:r>
            <a:r>
              <a:rPr lang="en-US" b="1" dirty="0"/>
              <a:t>temporary compliance</a:t>
            </a:r>
            <a:r>
              <a:rPr lang="en-US" dirty="0"/>
              <a:t>.</a:t>
            </a:r>
          </a:p>
          <a:p>
            <a:pPr lvl="1"/>
            <a:r>
              <a:rPr lang="en-US" dirty="0"/>
              <a:t> Kohn, 2011.</a:t>
            </a:r>
          </a:p>
          <a:p>
            <a:pPr marL="457200" lvl="1" indent="0">
              <a:buNone/>
            </a:pPr>
            <a:endParaRPr lang="en-US" dirty="0"/>
          </a:p>
          <a:p>
            <a:r>
              <a:rPr lang="en-US" dirty="0"/>
              <a:t>Creates </a:t>
            </a:r>
            <a:r>
              <a:rPr lang="en-US" b="1" dirty="0"/>
              <a:t>shared power </a:t>
            </a:r>
            <a:r>
              <a:rPr lang="en-US" dirty="0"/>
              <a:t>and helps students learn to resolve conflicts.</a:t>
            </a:r>
          </a:p>
          <a:p>
            <a:pPr marL="0" indent="0">
              <a:buNone/>
            </a:pPr>
            <a:endParaRPr lang="en-US" dirty="0"/>
          </a:p>
          <a:p>
            <a:r>
              <a:rPr lang="en-US" dirty="0"/>
              <a:t>Creates a more positive school climate and </a:t>
            </a:r>
            <a:r>
              <a:rPr lang="en-US" b="1" dirty="0"/>
              <a:t>sense of ownership.</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3963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20618</TotalTime>
  <Words>2696</Words>
  <Application>Microsoft Macintosh PowerPoint</Application>
  <PresentationFormat>On-screen Show (4:3)</PresentationFormat>
  <Paragraphs>566</Paragraphs>
  <Slides>57</Slides>
  <Notes>32</Notes>
  <HiddenSlides>1</HiddenSlides>
  <MMClips>0</MMClips>
  <ScaleCrop>false</ScaleCrop>
  <HeadingPairs>
    <vt:vector size="8" baseType="variant">
      <vt:variant>
        <vt:lpstr>Fonts Used</vt:lpstr>
      </vt:variant>
      <vt:variant>
        <vt:i4>4</vt:i4>
      </vt:variant>
      <vt:variant>
        <vt:lpstr>Theme</vt:lpstr>
      </vt:variant>
      <vt:variant>
        <vt:i4>17</vt:i4>
      </vt:variant>
      <vt:variant>
        <vt:lpstr>Embedded OLE Servers</vt:lpstr>
      </vt:variant>
      <vt:variant>
        <vt:i4>1</vt:i4>
      </vt:variant>
      <vt:variant>
        <vt:lpstr>Slide Titles</vt:lpstr>
      </vt:variant>
      <vt:variant>
        <vt:i4>57</vt:i4>
      </vt:variant>
    </vt:vector>
  </HeadingPairs>
  <TitlesOfParts>
    <vt:vector size="79" baseType="lpstr">
      <vt:lpstr>Arial</vt:lpstr>
      <vt:lpstr>Calibri</vt:lpstr>
      <vt:lpstr>News Gothic MT</vt:lpstr>
      <vt:lpstr>Wingdings 2</vt:lpstr>
      <vt:lpstr>Office Theme</vt:lpstr>
      <vt:lpstr>1_Office Theme</vt:lpstr>
      <vt:lpstr>2_Office Theme</vt:lpstr>
      <vt:lpstr>3_Office Theme</vt:lpstr>
      <vt:lpstr>5_Office Theme</vt:lpstr>
      <vt:lpstr>14_Office Theme</vt:lpstr>
      <vt:lpstr>16_Office Theme</vt:lpstr>
      <vt:lpstr>17_Office Theme</vt:lpstr>
      <vt:lpstr>18_Office Theme</vt:lpstr>
      <vt:lpstr>19_Office Theme</vt:lpstr>
      <vt:lpstr>20_Office Theme</vt:lpstr>
      <vt:lpstr>21_Office Theme</vt:lpstr>
      <vt:lpstr>22_Office Theme</vt:lpstr>
      <vt:lpstr>23_Office Theme</vt:lpstr>
      <vt:lpstr>25_Office Theme</vt:lpstr>
      <vt:lpstr>26_Office Theme</vt:lpstr>
      <vt:lpstr>28_Office Theme</vt:lpstr>
      <vt:lpstr>Visio</vt:lpstr>
      <vt:lpstr>An Introduction to Restorative Practices  with PBIS:  Day 1</vt:lpstr>
      <vt:lpstr>PowerPoint Presentation</vt:lpstr>
      <vt:lpstr>PowerPoint Presentation</vt:lpstr>
      <vt:lpstr>PowerPoint Presentation</vt:lpstr>
      <vt:lpstr>PowerPoint Presentation</vt:lpstr>
      <vt:lpstr>‘‘No significant learning occurs without a significant relationship.’’ - Dr.  James Comer</vt:lpstr>
      <vt:lpstr>PowerPoint Presentation</vt:lpstr>
      <vt:lpstr>RESTORATIVE PRACTICES</vt:lpstr>
      <vt:lpstr>RESTORATIVE PRACTICES: The “Why”</vt:lpstr>
      <vt:lpstr>RESTORATIVE PRACTICES: School as a Protective Factor          and as a Resilient Context</vt:lpstr>
      <vt:lpstr>What We Hope To See From Students</vt:lpstr>
      <vt:lpstr>PowerPoint Presentation</vt:lpstr>
      <vt:lpstr>RESTORATIVE PRACTICES: Punishment vs Discipline</vt:lpstr>
      <vt:lpstr>RESTORATIVE PRACTICES:Punishment vs Discipline</vt:lpstr>
      <vt:lpstr>PowerPoint Presentation</vt:lpstr>
      <vt:lpstr>PowerPoint Presentation</vt:lpstr>
      <vt:lpstr>PowerPoint Presentation</vt:lpstr>
      <vt:lpstr>Video: Restorative Justice in Spokane</vt:lpstr>
      <vt:lpstr>RESTORATIVE JUSTICE: Fishbowl Circle</vt:lpstr>
      <vt:lpstr>RESTORATIVE JUSTICE: School Environment/ Culture Circle Rounds</vt:lpstr>
      <vt:lpstr>RESORATIVE JUSTICE: Fishbowl Circle Debrief</vt:lpstr>
      <vt:lpstr>FAIR PROCESS </vt:lpstr>
      <vt:lpstr>FAIR PROCESS</vt:lpstr>
      <vt:lpstr>FAIR PROCESS: CORE COMPONENTS</vt:lpstr>
      <vt:lpstr>FAIR PROCESS: CORE COMPONENTS</vt:lpstr>
      <vt:lpstr>FAIR PROCESS: CORE COMPONENTS</vt:lpstr>
      <vt:lpstr>FAIR PROCESS: CORE COMPONENTS</vt:lpstr>
      <vt:lpstr>FAIR PROCESS</vt:lpstr>
      <vt:lpstr>Why Discipline Should Be Aligned With A School’s Learning Philosophy</vt:lpstr>
      <vt:lpstr>PowerPoint Presentation</vt:lpstr>
      <vt:lpstr>RESTORATIVE PRACTICES: To Punish or Not to Punish</vt:lpstr>
      <vt:lpstr>RESTORATIVE PRACTICES: To Punish or Not to Punish</vt:lpstr>
      <vt:lpstr>RESTORATIVE PRACTICES: Social Discipline Window</vt:lpstr>
      <vt:lpstr>RESTORATIVE PRACTICES: Social Discipline Window</vt:lpstr>
      <vt:lpstr>PowerPoint Presentation</vt:lpstr>
      <vt:lpstr>PowerPoint Presentation</vt:lpstr>
      <vt:lpstr>TEACHING STYLE: Permissive (For)  High Support/Low Control </vt:lpstr>
      <vt:lpstr>TEACHING STYLE: Neglectful (Not) Low Control/Low Support </vt:lpstr>
      <vt:lpstr>TEACHING STYLE: Restorative (With) High Support/ High Control </vt:lpstr>
      <vt:lpstr>PowerPoint Presentation</vt:lpstr>
      <vt:lpstr>LIKELY OUTCOMES: Punitive (To) Teaching Style  Low Support/High Control  </vt:lpstr>
      <vt:lpstr>LIKELY OUTCOMES: Permissive (For) Teaching Style High Support/Low Control </vt:lpstr>
      <vt:lpstr>LIKELY OUTCOME: Neglectful(Not) Teaching Style Low Control/Low Support</vt:lpstr>
      <vt:lpstr>LIKELY OUTCOMES: Restorative (With) Teaching Style High Support/ High Control </vt:lpstr>
      <vt:lpstr>RESTORATIVE PRACTICES: Social Discipline Window</vt:lpstr>
      <vt:lpstr>PowerPoint Presentation</vt:lpstr>
      <vt:lpstr>VIDEO: Community Circles in Action</vt:lpstr>
      <vt:lpstr>RESTORATIVE PRACTICES: Continuum</vt:lpstr>
      <vt:lpstr>RESTORATIVE PRACTICES: Circles</vt:lpstr>
      <vt:lpstr>RESTORATIVE PRACTICES: Proactive Circles Uses </vt:lpstr>
      <vt:lpstr>PowerPoint Presentation</vt:lpstr>
      <vt:lpstr>CIRCLE STARTERS: Groups of 5-6</vt:lpstr>
      <vt:lpstr>CIRCLE STARTERS: Debrief</vt:lpstr>
      <vt:lpstr>PowerPoint Presentation</vt:lpstr>
      <vt:lpstr>PowerPoint Presentation</vt:lpstr>
      <vt:lpstr>Closing Circle</vt:lpstr>
      <vt:lpstr>See You Tomorrow!</vt:lpstr>
    </vt:vector>
  </TitlesOfParts>
  <Company>NWPBISN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Lynass</dc:creator>
  <cp:lastModifiedBy>Lori Lynass</cp:lastModifiedBy>
  <cp:revision>275</cp:revision>
  <cp:lastPrinted>2018-08-01T20:11:16Z</cp:lastPrinted>
  <dcterms:created xsi:type="dcterms:W3CDTF">2015-07-03T21:28:23Z</dcterms:created>
  <dcterms:modified xsi:type="dcterms:W3CDTF">2019-08-21T01:50:02Z</dcterms:modified>
</cp:coreProperties>
</file>